
<file path=[Content_Types].xml><?xml version="1.0" encoding="utf-8"?>
<Types xmlns="http://schemas.openxmlformats.org/package/2006/content-types">
  <Default Extension="png" ContentType="image/png"/>
  <Default Extension="jpeg" ContentType="image/jpeg"/>
  <Default Extension="webp"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36"/>
  </p:notesMasterIdLst>
  <p:sldIdLst>
    <p:sldId id="259" r:id="rId2"/>
    <p:sldId id="266" r:id="rId3"/>
    <p:sldId id="261" r:id="rId4"/>
    <p:sldId id="265" r:id="rId5"/>
    <p:sldId id="268" r:id="rId6"/>
    <p:sldId id="258" r:id="rId7"/>
    <p:sldId id="269" r:id="rId8"/>
    <p:sldId id="294" r:id="rId9"/>
    <p:sldId id="264" r:id="rId10"/>
    <p:sldId id="257" r:id="rId11"/>
    <p:sldId id="270" r:id="rId12"/>
    <p:sldId id="271" r:id="rId13"/>
    <p:sldId id="273" r:id="rId14"/>
    <p:sldId id="274" r:id="rId15"/>
    <p:sldId id="276" r:id="rId16"/>
    <p:sldId id="275"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60"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79" autoAdjust="0"/>
    <p:restoredTop sz="94671" autoAdjust="0"/>
  </p:normalViewPr>
  <p:slideViewPr>
    <p:cSldViewPr snapToGrid="0">
      <p:cViewPr varScale="1">
        <p:scale>
          <a:sx n="81" d="100"/>
          <a:sy n="81" d="100"/>
        </p:scale>
        <p:origin x="246" y="60"/>
      </p:cViewPr>
      <p:guideLst/>
    </p:cSldViewPr>
  </p:slideViewPr>
  <p:outlineViewPr>
    <p:cViewPr>
      <p:scale>
        <a:sx n="33" d="100"/>
        <a:sy n="33" d="100"/>
      </p:scale>
      <p:origin x="0" y="-11622"/>
    </p:cViewPr>
  </p:outlineViewPr>
  <p:notesTextViewPr>
    <p:cViewPr>
      <p:scale>
        <a:sx n="1" d="1"/>
        <a:sy n="1" d="1"/>
      </p:scale>
      <p:origin x="0" y="0"/>
    </p:cViewPr>
  </p:notesTextViewPr>
  <p:sorterViewPr>
    <p:cViewPr>
      <p:scale>
        <a:sx n="100" d="100"/>
        <a:sy n="100" d="100"/>
      </p:scale>
      <p:origin x="0" y="-1024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jpeg>
</file>

<file path=ppt/media/image15.png>
</file>

<file path=ppt/media/image16.webp>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E2947A-5971-4D93-944C-4681FC053F9B}" type="datetimeFigureOut">
              <a:rPr lang="en-IN" smtClean="0"/>
              <a:t>20-10-2022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BFC89C-2F7C-4944-9A2C-7797D3CAAFDE}" type="slidenum">
              <a:rPr lang="en-IN" smtClean="0"/>
              <a:t>‹#›</a:t>
            </a:fld>
            <a:endParaRPr lang="en-IN"/>
          </a:p>
        </p:txBody>
      </p:sp>
    </p:spTree>
    <p:extLst>
      <p:ext uri="{BB962C8B-B14F-4D97-AF65-F5344CB8AC3E}">
        <p14:creationId xmlns:p14="http://schemas.microsoft.com/office/powerpoint/2010/main" val="1663896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39252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32777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CD7E34D3-FA35-45F1-B10C-79798732C000}" type="datetimeFigureOut">
              <a:rPr lang="en-IN" smtClean="0"/>
              <a:t>20-10-2022</a:t>
            </a:fld>
            <a:endParaRPr lang="en-IN"/>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4E30BA9-6E52-4D9E-9D14-565A3349961A}" type="slidenum">
              <a:rPr lang="en-IN" smtClean="0"/>
              <a:t>‹#›</a:t>
            </a:fld>
            <a:endParaRPr lang="en-IN"/>
          </a:p>
        </p:txBody>
      </p:sp>
      <p:pic>
        <p:nvPicPr>
          <p:cNvPr id="7" name="Picture 6">
            <a:extLst>
              <a:ext uri="{FF2B5EF4-FFF2-40B4-BE49-F238E27FC236}">
                <a16:creationId xmlns:a16="http://schemas.microsoft.com/office/drawing/2014/main" xmlns="" id="{808AE2CC-BB5B-4C65-BF89-536C8B87928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4232" y="6184984"/>
            <a:ext cx="3225397" cy="673016"/>
          </a:xfrm>
          <a:prstGeom prst="rect">
            <a:avLst/>
          </a:prstGeom>
        </p:spPr>
      </p:pic>
    </p:spTree>
    <p:extLst>
      <p:ext uri="{BB962C8B-B14F-4D97-AF65-F5344CB8AC3E}">
        <p14:creationId xmlns:p14="http://schemas.microsoft.com/office/powerpoint/2010/main" val="2584963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D7E34D3-FA35-45F1-B10C-79798732C000}" type="datetimeFigureOut">
              <a:rPr lang="en-IN" smtClean="0"/>
              <a:t>20-10-2022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E30BA9-6E52-4D9E-9D14-565A3349961A}" type="slidenum">
              <a:rPr lang="en-IN" smtClean="0"/>
              <a:t>‹#›</a:t>
            </a:fld>
            <a:endParaRPr lang="en-IN"/>
          </a:p>
        </p:txBody>
      </p:sp>
      <p:pic>
        <p:nvPicPr>
          <p:cNvPr id="7" name="Picture 6">
            <a:extLst>
              <a:ext uri="{FF2B5EF4-FFF2-40B4-BE49-F238E27FC236}">
                <a16:creationId xmlns:a16="http://schemas.microsoft.com/office/drawing/2014/main" xmlns="" id="{A0508045-7A37-46AD-821B-6BC38EE33BA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4232" y="6184984"/>
            <a:ext cx="3225397" cy="673016"/>
          </a:xfrm>
          <a:prstGeom prst="rect">
            <a:avLst/>
          </a:prstGeom>
        </p:spPr>
      </p:pic>
    </p:spTree>
    <p:extLst>
      <p:ext uri="{BB962C8B-B14F-4D97-AF65-F5344CB8AC3E}">
        <p14:creationId xmlns:p14="http://schemas.microsoft.com/office/powerpoint/2010/main" val="2904614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D7E34D3-FA35-45F1-B10C-79798732C000}" type="datetimeFigureOut">
              <a:rPr lang="en-IN" smtClean="0"/>
              <a:t>20-10-2022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E30BA9-6E52-4D9E-9D14-565A3349961A}" type="slidenum">
              <a:rPr lang="en-IN" smtClean="0"/>
              <a:t>‹#›</a:t>
            </a:fld>
            <a:endParaRPr lang="en-IN"/>
          </a:p>
        </p:txBody>
      </p:sp>
    </p:spTree>
    <p:extLst>
      <p:ext uri="{BB962C8B-B14F-4D97-AF65-F5344CB8AC3E}">
        <p14:creationId xmlns:p14="http://schemas.microsoft.com/office/powerpoint/2010/main" val="2508595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D7E34D3-FA35-45F1-B10C-79798732C000}" type="datetimeFigureOut">
              <a:rPr lang="en-IN" smtClean="0"/>
              <a:t>20-10-2022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E30BA9-6E52-4D9E-9D14-565A3349961A}" type="slidenum">
              <a:rPr lang="en-IN" smtClean="0"/>
              <a:t>‹#›</a:t>
            </a:fld>
            <a:endParaRPr lang="en-IN"/>
          </a:p>
        </p:txBody>
      </p:sp>
      <p:pic>
        <p:nvPicPr>
          <p:cNvPr id="7" name="Picture 6">
            <a:extLst>
              <a:ext uri="{FF2B5EF4-FFF2-40B4-BE49-F238E27FC236}">
                <a16:creationId xmlns:a16="http://schemas.microsoft.com/office/drawing/2014/main" xmlns="" id="{22368133-C445-4C54-9613-D824507ABA5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4232" y="6184984"/>
            <a:ext cx="3225397" cy="673016"/>
          </a:xfrm>
          <a:prstGeom prst="rect">
            <a:avLst/>
          </a:prstGeom>
        </p:spPr>
      </p:pic>
    </p:spTree>
    <p:extLst>
      <p:ext uri="{BB962C8B-B14F-4D97-AF65-F5344CB8AC3E}">
        <p14:creationId xmlns:p14="http://schemas.microsoft.com/office/powerpoint/2010/main" val="509975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D7E34D3-FA35-45F1-B10C-79798732C000}" type="datetimeFigureOut">
              <a:rPr lang="en-IN" smtClean="0"/>
              <a:t>20-10-2022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E30BA9-6E52-4D9E-9D14-565A3349961A}" type="slidenum">
              <a:rPr lang="en-IN" smtClean="0"/>
              <a:t>‹#›</a:t>
            </a:fld>
            <a:endParaRPr lang="en-IN"/>
          </a:p>
        </p:txBody>
      </p:sp>
      <p:pic>
        <p:nvPicPr>
          <p:cNvPr id="7" name="Picture 6">
            <a:extLst>
              <a:ext uri="{FF2B5EF4-FFF2-40B4-BE49-F238E27FC236}">
                <a16:creationId xmlns:a16="http://schemas.microsoft.com/office/drawing/2014/main" xmlns="" id="{E3944B81-11E3-4331-BA80-6C28B7361F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4232" y="6184984"/>
            <a:ext cx="3225397" cy="673016"/>
          </a:xfrm>
          <a:prstGeom prst="rect">
            <a:avLst/>
          </a:prstGeom>
        </p:spPr>
      </p:pic>
    </p:spTree>
    <p:extLst>
      <p:ext uri="{BB962C8B-B14F-4D97-AF65-F5344CB8AC3E}">
        <p14:creationId xmlns:p14="http://schemas.microsoft.com/office/powerpoint/2010/main" val="1186340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CD7E34D3-FA35-45F1-B10C-79798732C000}" type="datetimeFigureOut">
              <a:rPr lang="en-IN" smtClean="0"/>
              <a:t>20-10-2022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4E30BA9-6E52-4D9E-9D14-565A3349961A}" type="slidenum">
              <a:rPr lang="en-IN" smtClean="0"/>
              <a:t>‹#›</a:t>
            </a:fld>
            <a:endParaRPr lang="en-IN"/>
          </a:p>
        </p:txBody>
      </p:sp>
      <p:pic>
        <p:nvPicPr>
          <p:cNvPr id="8" name="Picture 7">
            <a:extLst>
              <a:ext uri="{FF2B5EF4-FFF2-40B4-BE49-F238E27FC236}">
                <a16:creationId xmlns:a16="http://schemas.microsoft.com/office/drawing/2014/main" xmlns="" id="{09A2897B-D393-44EF-9B0E-FDACAF53F9F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4232" y="6184984"/>
            <a:ext cx="3225397" cy="673016"/>
          </a:xfrm>
          <a:prstGeom prst="rect">
            <a:avLst/>
          </a:prstGeom>
        </p:spPr>
      </p:pic>
    </p:spTree>
    <p:extLst>
      <p:ext uri="{BB962C8B-B14F-4D97-AF65-F5344CB8AC3E}">
        <p14:creationId xmlns:p14="http://schemas.microsoft.com/office/powerpoint/2010/main" val="3841314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CD7E34D3-FA35-45F1-B10C-79798732C000}" type="datetimeFigureOut">
              <a:rPr lang="en-IN" smtClean="0"/>
              <a:t>20-10-2022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4E30BA9-6E52-4D9E-9D14-565A3349961A}" type="slidenum">
              <a:rPr lang="en-IN" smtClean="0"/>
              <a:t>‹#›</a:t>
            </a:fld>
            <a:endParaRPr lang="en-IN"/>
          </a:p>
        </p:txBody>
      </p:sp>
      <p:pic>
        <p:nvPicPr>
          <p:cNvPr id="10" name="Picture 9">
            <a:extLst>
              <a:ext uri="{FF2B5EF4-FFF2-40B4-BE49-F238E27FC236}">
                <a16:creationId xmlns:a16="http://schemas.microsoft.com/office/drawing/2014/main" xmlns="" id="{9E4CE312-0CD2-4AA2-AE33-2C1AF3ED47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4232" y="6184984"/>
            <a:ext cx="3225397" cy="673016"/>
          </a:xfrm>
          <a:prstGeom prst="rect">
            <a:avLst/>
          </a:prstGeom>
        </p:spPr>
      </p:pic>
    </p:spTree>
    <p:extLst>
      <p:ext uri="{BB962C8B-B14F-4D97-AF65-F5344CB8AC3E}">
        <p14:creationId xmlns:p14="http://schemas.microsoft.com/office/powerpoint/2010/main" val="1163158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CD7E34D3-FA35-45F1-B10C-79798732C000}" type="datetimeFigureOut">
              <a:rPr lang="en-IN" smtClean="0"/>
              <a:t>20-10-2022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4E30BA9-6E52-4D9E-9D14-565A3349961A}" type="slidenum">
              <a:rPr lang="en-IN" smtClean="0"/>
              <a:t>‹#›</a:t>
            </a:fld>
            <a:endParaRPr lang="en-IN"/>
          </a:p>
        </p:txBody>
      </p:sp>
      <p:pic>
        <p:nvPicPr>
          <p:cNvPr id="6" name="Picture 5">
            <a:extLst>
              <a:ext uri="{FF2B5EF4-FFF2-40B4-BE49-F238E27FC236}">
                <a16:creationId xmlns:a16="http://schemas.microsoft.com/office/drawing/2014/main" xmlns="" id="{EB0EEF83-5DC6-41B1-875E-ED0D3CDCBAC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4232" y="6184984"/>
            <a:ext cx="3225397" cy="673016"/>
          </a:xfrm>
          <a:prstGeom prst="rect">
            <a:avLst/>
          </a:prstGeom>
        </p:spPr>
      </p:pic>
    </p:spTree>
    <p:extLst>
      <p:ext uri="{BB962C8B-B14F-4D97-AF65-F5344CB8AC3E}">
        <p14:creationId xmlns:p14="http://schemas.microsoft.com/office/powerpoint/2010/main" val="1716430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7E34D3-FA35-45F1-B10C-79798732C000}" type="datetimeFigureOut">
              <a:rPr lang="en-IN" smtClean="0"/>
              <a:t>20-10-2022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4E30BA9-6E52-4D9E-9D14-565A3349961A}" type="slidenum">
              <a:rPr lang="en-IN" smtClean="0"/>
              <a:t>‹#›</a:t>
            </a:fld>
            <a:endParaRPr lang="en-IN"/>
          </a:p>
        </p:txBody>
      </p:sp>
      <p:pic>
        <p:nvPicPr>
          <p:cNvPr id="5" name="Picture 4">
            <a:extLst>
              <a:ext uri="{FF2B5EF4-FFF2-40B4-BE49-F238E27FC236}">
                <a16:creationId xmlns:a16="http://schemas.microsoft.com/office/drawing/2014/main" xmlns="" id="{4C86B8FC-77DE-439A-94C6-28C28C6763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4232" y="6184984"/>
            <a:ext cx="3225397" cy="673016"/>
          </a:xfrm>
          <a:prstGeom prst="rect">
            <a:avLst/>
          </a:prstGeom>
        </p:spPr>
      </p:pic>
    </p:spTree>
    <p:extLst>
      <p:ext uri="{BB962C8B-B14F-4D97-AF65-F5344CB8AC3E}">
        <p14:creationId xmlns:p14="http://schemas.microsoft.com/office/powerpoint/2010/main" val="3516505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7E34D3-FA35-45F1-B10C-79798732C000}" type="datetimeFigureOut">
              <a:rPr lang="en-IN" smtClean="0"/>
              <a:t>20-10-2022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4E30BA9-6E52-4D9E-9D14-565A3349961A}" type="slidenum">
              <a:rPr lang="en-IN" smtClean="0"/>
              <a:t>‹#›</a:t>
            </a:fld>
            <a:endParaRPr lang="en-IN"/>
          </a:p>
        </p:txBody>
      </p:sp>
      <p:pic>
        <p:nvPicPr>
          <p:cNvPr id="8" name="Picture 7">
            <a:extLst>
              <a:ext uri="{FF2B5EF4-FFF2-40B4-BE49-F238E27FC236}">
                <a16:creationId xmlns:a16="http://schemas.microsoft.com/office/drawing/2014/main" xmlns="" id="{8A32913E-CC50-451D-8E1A-1B5BBB7B865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4232" y="6184984"/>
            <a:ext cx="3225397" cy="673016"/>
          </a:xfrm>
          <a:prstGeom prst="rect">
            <a:avLst/>
          </a:prstGeom>
        </p:spPr>
      </p:pic>
    </p:spTree>
    <p:extLst>
      <p:ext uri="{BB962C8B-B14F-4D97-AF65-F5344CB8AC3E}">
        <p14:creationId xmlns:p14="http://schemas.microsoft.com/office/powerpoint/2010/main" val="1498210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7E34D3-FA35-45F1-B10C-79798732C000}" type="datetimeFigureOut">
              <a:rPr lang="en-IN" smtClean="0"/>
              <a:t>20-10-2022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4E30BA9-6E52-4D9E-9D14-565A3349961A}" type="slidenum">
              <a:rPr lang="en-IN" smtClean="0"/>
              <a:t>‹#›</a:t>
            </a:fld>
            <a:endParaRPr lang="en-IN"/>
          </a:p>
        </p:txBody>
      </p:sp>
      <p:pic>
        <p:nvPicPr>
          <p:cNvPr id="8" name="Picture 7">
            <a:extLst>
              <a:ext uri="{FF2B5EF4-FFF2-40B4-BE49-F238E27FC236}">
                <a16:creationId xmlns:a16="http://schemas.microsoft.com/office/drawing/2014/main" xmlns="" id="{5C657195-5639-48AB-8CE5-F9D22FA68BB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4232" y="6184984"/>
            <a:ext cx="3225397" cy="673016"/>
          </a:xfrm>
          <a:prstGeom prst="rect">
            <a:avLst/>
          </a:prstGeom>
        </p:spPr>
      </p:pic>
    </p:spTree>
    <p:extLst>
      <p:ext uri="{BB962C8B-B14F-4D97-AF65-F5344CB8AC3E}">
        <p14:creationId xmlns:p14="http://schemas.microsoft.com/office/powerpoint/2010/main" val="4464196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7E34D3-FA35-45F1-B10C-79798732C000}" type="datetimeFigureOut">
              <a:rPr lang="en-IN" smtClean="0"/>
              <a:t>20-10-2022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E30BA9-6E52-4D9E-9D14-565A3349961A}" type="slidenum">
              <a:rPr lang="en-IN" smtClean="0"/>
              <a:t>‹#›</a:t>
            </a:fld>
            <a:endParaRPr lang="en-IN"/>
          </a:p>
        </p:txBody>
      </p:sp>
    </p:spTree>
    <p:extLst>
      <p:ext uri="{BB962C8B-B14F-4D97-AF65-F5344CB8AC3E}">
        <p14:creationId xmlns:p14="http://schemas.microsoft.com/office/powerpoint/2010/main" val="344101356"/>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webp"/><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6.xml"/><Relationship Id="rId4" Type="http://schemas.openxmlformats.org/officeDocument/2006/relationships/image" Target="../media/image52.png"/></Relationships>
</file>

<file path=ppt/slides/_rels/slide3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6.xml"/><Relationship Id="rId4" Type="http://schemas.openxmlformats.org/officeDocument/2006/relationships/image" Target="../media/image55.png"/></Relationships>
</file>

<file path=ppt/slides/_rels/slide3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6.xml"/><Relationship Id="rId4" Type="http://schemas.openxmlformats.org/officeDocument/2006/relationships/image" Target="../media/image5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simplilearn.com/what-is-data-article"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cartrade.com/buy-used-cars/?gcc=1#city=10&amp;sc=-1&amp;so=-1&amp;pn=1" TargetMode="External"/><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13" descr="A group of people posing for the camera&#10;&#10;Description generated with very high confidence"/>
          <p:cNvPicPr preferRelativeResize="0"/>
          <p:nvPr/>
        </p:nvPicPr>
        <p:blipFill rotWithShape="1">
          <a:blip r:embed="rId3">
            <a:alphaModFix/>
          </a:blip>
          <a:srcRect t="15378" r="-3" b="15373"/>
          <a:stretch/>
        </p:blipFill>
        <p:spPr>
          <a:xfrm>
            <a:off x="3649321" y="3"/>
            <a:ext cx="4609359" cy="2426373"/>
          </a:xfrm>
          <a:custGeom>
            <a:avLst/>
            <a:gdLst/>
            <a:ahLst/>
            <a:cxnLst/>
            <a:rect l="l" t="t" r="r" b="b"/>
            <a:pathLst>
              <a:path w="4609359" h="2130473" extrusionOk="0">
                <a:moveTo>
                  <a:pt x="986689" y="0"/>
                </a:moveTo>
                <a:lnTo>
                  <a:pt x="4609359" y="0"/>
                </a:lnTo>
                <a:lnTo>
                  <a:pt x="3622670" y="2130473"/>
                </a:lnTo>
                <a:lnTo>
                  <a:pt x="0" y="2130473"/>
                </a:lnTo>
                <a:close/>
              </a:path>
            </a:pathLst>
          </a:custGeom>
          <a:noFill/>
          <a:ln>
            <a:noFill/>
          </a:ln>
        </p:spPr>
      </p:pic>
      <p:pic>
        <p:nvPicPr>
          <p:cNvPr id="92" name="Google Shape;92;p13" descr="A large sign above the front of a building&#10;&#10;Description generated with very high confidence"/>
          <p:cNvPicPr preferRelativeResize="0"/>
          <p:nvPr/>
        </p:nvPicPr>
        <p:blipFill rotWithShape="1">
          <a:blip r:embed="rId4">
            <a:alphaModFix/>
          </a:blip>
          <a:srcRect t="35118" r="2" b="17274"/>
          <a:stretch/>
        </p:blipFill>
        <p:spPr>
          <a:xfrm>
            <a:off x="20" y="-6954"/>
            <a:ext cx="4475120" cy="2426373"/>
          </a:xfrm>
          <a:custGeom>
            <a:avLst/>
            <a:gdLst/>
            <a:ahLst/>
            <a:cxnLst/>
            <a:rect l="l" t="t" r="r" b="b"/>
            <a:pathLst>
              <a:path w="4475140" h="2130473" extrusionOk="0">
                <a:moveTo>
                  <a:pt x="0" y="0"/>
                </a:moveTo>
                <a:lnTo>
                  <a:pt x="1074821" y="0"/>
                </a:lnTo>
                <a:lnTo>
                  <a:pt x="1074821" y="239"/>
                </a:lnTo>
                <a:lnTo>
                  <a:pt x="4475140" y="239"/>
                </a:lnTo>
                <a:lnTo>
                  <a:pt x="3488563" y="2130473"/>
                </a:lnTo>
                <a:lnTo>
                  <a:pt x="0" y="2130473"/>
                </a:lnTo>
                <a:close/>
              </a:path>
            </a:pathLst>
          </a:custGeom>
          <a:noFill/>
          <a:ln>
            <a:noFill/>
          </a:ln>
        </p:spPr>
      </p:pic>
      <p:pic>
        <p:nvPicPr>
          <p:cNvPr id="93" name="Google Shape;93;p13" descr="A group of people sitting at a table&#10;&#10;Description generated with very high confidence"/>
          <p:cNvPicPr preferRelativeResize="0"/>
          <p:nvPr/>
        </p:nvPicPr>
        <p:blipFill rotWithShape="1">
          <a:blip r:embed="rId5">
            <a:alphaModFix/>
          </a:blip>
          <a:srcRect t="30138" r="3" b="10194"/>
          <a:stretch/>
        </p:blipFill>
        <p:spPr>
          <a:xfrm>
            <a:off x="7431341" y="1"/>
            <a:ext cx="4760659" cy="2426373"/>
          </a:xfrm>
          <a:custGeom>
            <a:avLst/>
            <a:gdLst/>
            <a:ahLst/>
            <a:cxnLst/>
            <a:rect l="l" t="t" r="r" b="b"/>
            <a:pathLst>
              <a:path w="4760659" h="2130473" extrusionOk="0">
                <a:moveTo>
                  <a:pt x="986689" y="0"/>
                </a:moveTo>
                <a:lnTo>
                  <a:pt x="4760659" y="0"/>
                </a:lnTo>
                <a:lnTo>
                  <a:pt x="4760659" y="2130473"/>
                </a:lnTo>
                <a:lnTo>
                  <a:pt x="0" y="2130473"/>
                </a:lnTo>
                <a:close/>
              </a:path>
            </a:pathLst>
          </a:custGeom>
          <a:noFill/>
          <a:ln>
            <a:noFill/>
          </a:ln>
        </p:spPr>
      </p:pic>
      <p:pic>
        <p:nvPicPr>
          <p:cNvPr id="94" name="Google Shape;94;p13" descr="A group of people looking at the camera&#10;&#10;Description generated with very high confidence"/>
          <p:cNvPicPr preferRelativeResize="0"/>
          <p:nvPr/>
        </p:nvPicPr>
        <p:blipFill rotWithShape="1">
          <a:blip r:embed="rId6">
            <a:alphaModFix/>
          </a:blip>
          <a:srcRect r="1" b="27199"/>
          <a:stretch/>
        </p:blipFill>
        <p:spPr>
          <a:xfrm>
            <a:off x="7716860" y="4438580"/>
            <a:ext cx="4475140" cy="2419419"/>
          </a:xfrm>
          <a:custGeom>
            <a:avLst/>
            <a:gdLst/>
            <a:ahLst/>
            <a:cxnLst/>
            <a:rect l="l" t="t" r="r" b="b"/>
            <a:pathLst>
              <a:path w="4475140" h="2174680" extrusionOk="0">
                <a:moveTo>
                  <a:pt x="1006941" y="0"/>
                </a:moveTo>
                <a:lnTo>
                  <a:pt x="4475140" y="0"/>
                </a:lnTo>
                <a:lnTo>
                  <a:pt x="4475140" y="2174680"/>
                </a:lnTo>
                <a:lnTo>
                  <a:pt x="3400319" y="2174680"/>
                </a:lnTo>
                <a:lnTo>
                  <a:pt x="3400319" y="2174202"/>
                </a:lnTo>
                <a:lnTo>
                  <a:pt x="0" y="2174202"/>
                </a:lnTo>
                <a:close/>
              </a:path>
            </a:pathLst>
          </a:custGeom>
          <a:noFill/>
          <a:ln>
            <a:noFill/>
          </a:ln>
        </p:spPr>
      </p:pic>
      <p:pic>
        <p:nvPicPr>
          <p:cNvPr id="95" name="Google Shape;95;p13" descr="A group of people standing in a room&#10;&#10;Description generated with very high confidence"/>
          <p:cNvPicPr preferRelativeResize="0"/>
          <p:nvPr/>
        </p:nvPicPr>
        <p:blipFill rotWithShape="1">
          <a:blip r:embed="rId7">
            <a:alphaModFix/>
          </a:blip>
          <a:srcRect r="-1" b="27961"/>
          <a:stretch/>
        </p:blipFill>
        <p:spPr>
          <a:xfrm>
            <a:off x="4039737" y="4438045"/>
            <a:ext cx="4523640" cy="2419953"/>
          </a:xfrm>
          <a:custGeom>
            <a:avLst/>
            <a:gdLst/>
            <a:ahLst/>
            <a:cxnLst/>
            <a:rect l="l" t="t" r="r" b="b"/>
            <a:pathLst>
              <a:path w="4523640" h="2175160" extrusionOk="0">
                <a:moveTo>
                  <a:pt x="0" y="0"/>
                </a:moveTo>
                <a:lnTo>
                  <a:pt x="4523640" y="0"/>
                </a:lnTo>
                <a:lnTo>
                  <a:pt x="3516256" y="2175160"/>
                </a:lnTo>
                <a:lnTo>
                  <a:pt x="0" y="2175160"/>
                </a:lnTo>
                <a:lnTo>
                  <a:pt x="0" y="2174920"/>
                </a:lnTo>
                <a:lnTo>
                  <a:pt x="14159" y="2174920"/>
                </a:lnTo>
                <a:lnTo>
                  <a:pt x="1021100" y="718"/>
                </a:lnTo>
                <a:lnTo>
                  <a:pt x="0" y="718"/>
                </a:lnTo>
                <a:close/>
              </a:path>
            </a:pathLst>
          </a:custGeom>
          <a:noFill/>
          <a:ln>
            <a:noFill/>
          </a:ln>
        </p:spPr>
      </p:pic>
      <p:pic>
        <p:nvPicPr>
          <p:cNvPr id="96" name="Google Shape;96;p13" descr="A group of people sitting at a table&#10;&#10;Description generated with very high confidence"/>
          <p:cNvPicPr preferRelativeResize="0"/>
          <p:nvPr/>
        </p:nvPicPr>
        <p:blipFill rotWithShape="1">
          <a:blip r:embed="rId8">
            <a:alphaModFix/>
          </a:blip>
          <a:srcRect t="33084" b="530"/>
          <a:stretch/>
        </p:blipFill>
        <p:spPr>
          <a:xfrm>
            <a:off x="-2" y="4445000"/>
            <a:ext cx="4908824" cy="2419953"/>
          </a:xfrm>
          <a:custGeom>
            <a:avLst/>
            <a:gdLst/>
            <a:ahLst/>
            <a:cxnLst/>
            <a:rect l="l" t="t" r="r" b="b"/>
            <a:pathLst>
              <a:path w="4908824" h="2175160" extrusionOk="0">
                <a:moveTo>
                  <a:pt x="0" y="0"/>
                </a:moveTo>
                <a:lnTo>
                  <a:pt x="4908824" y="0"/>
                </a:lnTo>
                <a:lnTo>
                  <a:pt x="3901440" y="2175160"/>
                </a:lnTo>
                <a:lnTo>
                  <a:pt x="0" y="2175160"/>
                </a:lnTo>
                <a:close/>
              </a:path>
            </a:pathLst>
          </a:custGeom>
          <a:noFill/>
          <a:ln>
            <a:noFill/>
          </a:ln>
        </p:spPr>
      </p:pic>
      <p:pic>
        <p:nvPicPr>
          <p:cNvPr id="97" name="Google Shape;97;p13"/>
          <p:cNvPicPr preferRelativeResize="0"/>
          <p:nvPr/>
        </p:nvPicPr>
        <p:blipFill rotWithShape="1">
          <a:blip r:embed="rId9">
            <a:alphaModFix/>
          </a:blip>
          <a:srcRect/>
          <a:stretch/>
        </p:blipFill>
        <p:spPr>
          <a:xfrm>
            <a:off x="12700" y="2433329"/>
            <a:ext cx="12107697" cy="1997759"/>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50;p2">
            <a:extLst>
              <a:ext uri="{FF2B5EF4-FFF2-40B4-BE49-F238E27FC236}">
                <a16:creationId xmlns:a16="http://schemas.microsoft.com/office/drawing/2014/main" xmlns="" id="{F1938B5B-7279-41B8-9966-43015F242CFD}"/>
              </a:ext>
            </a:extLst>
          </p:cNvPr>
          <p:cNvSpPr txBox="1"/>
          <p:nvPr/>
        </p:nvSpPr>
        <p:spPr>
          <a:xfrm>
            <a:off x="714667" y="267578"/>
            <a:ext cx="10982961" cy="923289"/>
          </a:xfrm>
          <a:prstGeom prst="rect">
            <a:avLst/>
          </a:prstGeom>
          <a:noFill/>
          <a:ln>
            <a:noFill/>
          </a:ln>
        </p:spPr>
        <p:txBody>
          <a:bodyPr spcFirstLastPara="1" wrap="square" lIns="91425" tIns="45700" rIns="91425" bIns="45700" anchor="t" anchorCtr="0">
            <a:spAutoFit/>
          </a:bodyPr>
          <a:lstStyle/>
          <a:p>
            <a:pPr marR="0" lvl="0" algn="l" rtl="0">
              <a:spcBef>
                <a:spcPts val="0"/>
              </a:spcBef>
              <a:spcAft>
                <a:spcPts val="0"/>
              </a:spcAft>
              <a:buClr>
                <a:schemeClr val="dk1"/>
              </a:buClr>
              <a:buSzPts val="1800"/>
            </a:pPr>
            <a:r>
              <a:rPr lang="en-IN" sz="5400" dirty="0" smtClean="0">
                <a:latin typeface="Arial Black" panose="020B0A04020102020204" pitchFamily="34" charset="0"/>
              </a:rPr>
              <a:t>    Scraped the Raw Data</a:t>
            </a:r>
            <a:endParaRPr sz="5400" dirty="0">
              <a:latin typeface="Arial Black" panose="020B0A04020102020204" pitchFamily="34" charset="0"/>
            </a:endParaRPr>
          </a:p>
        </p:txBody>
      </p:sp>
      <p:pic>
        <p:nvPicPr>
          <p:cNvPr id="2" name="Picture 1"/>
          <p:cNvPicPr>
            <a:picLocks noChangeAspect="1"/>
          </p:cNvPicPr>
          <p:nvPr/>
        </p:nvPicPr>
        <p:blipFill>
          <a:blip r:embed="rId2"/>
          <a:stretch>
            <a:fillRect/>
          </a:stretch>
        </p:blipFill>
        <p:spPr>
          <a:xfrm>
            <a:off x="591016" y="1334197"/>
            <a:ext cx="10828724" cy="4943940"/>
          </a:xfrm>
          <a:prstGeom prst="rect">
            <a:avLst/>
          </a:prstGeom>
        </p:spPr>
      </p:pic>
    </p:spTree>
    <p:extLst>
      <p:ext uri="{BB962C8B-B14F-4D97-AF65-F5344CB8AC3E}">
        <p14:creationId xmlns:p14="http://schemas.microsoft.com/office/powerpoint/2010/main" val="33914295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050292" y="2274849"/>
            <a:ext cx="8062332" cy="1938992"/>
          </a:xfrm>
          <a:prstGeom prst="rect">
            <a:avLst/>
          </a:prstGeom>
        </p:spPr>
        <p:txBody>
          <a:bodyPr wrap="square">
            <a:spAutoFit/>
          </a:bodyPr>
          <a:lstStyle/>
          <a:p>
            <a:pPr marL="342900" indent="-342900">
              <a:buFont typeface="Arial" panose="020B0604020202020204" pitchFamily="34" charset="0"/>
              <a:buChar char="•"/>
            </a:pPr>
            <a:r>
              <a:rPr lang="en-US" sz="2400" dirty="0"/>
              <a:t>Data cleaning is the process of fixing or removing incorrect, corrupted, incorrectly formatted, duplicate, or incomplete data within a dataset.</a:t>
            </a:r>
          </a:p>
          <a:p>
            <a:pPr marL="342900" indent="-342900">
              <a:buFont typeface="Arial" panose="020B0604020202020204" pitchFamily="34" charset="0"/>
              <a:buChar char="•"/>
            </a:pPr>
            <a:r>
              <a:rPr lang="en-US" sz="2400" dirty="0"/>
              <a:t>When combining multiple data sources, there are many opportunities for data to be duplicated or mislabeled</a:t>
            </a:r>
          </a:p>
        </p:txBody>
      </p:sp>
      <p:sp>
        <p:nvSpPr>
          <p:cNvPr id="3" name="Rectangle 2"/>
          <p:cNvSpPr/>
          <p:nvPr/>
        </p:nvSpPr>
        <p:spPr>
          <a:xfrm>
            <a:off x="2464419" y="252894"/>
            <a:ext cx="6244684" cy="923330"/>
          </a:xfrm>
          <a:prstGeom prst="rect">
            <a:avLst/>
          </a:prstGeom>
        </p:spPr>
        <p:txBody>
          <a:bodyPr wrap="square">
            <a:spAutoFit/>
          </a:bodyPr>
          <a:lstStyle/>
          <a:p>
            <a:r>
              <a:rPr lang="en-IN" sz="5400" dirty="0">
                <a:latin typeface="Arial Black" panose="020B0A04020102020204" pitchFamily="34" charset="0"/>
              </a:rPr>
              <a:t>Data Cleaning</a:t>
            </a:r>
            <a:endParaRPr lang="en-IN" sz="54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1150" y="1817265"/>
            <a:ext cx="3849142" cy="3010278"/>
          </a:xfrm>
          <a:prstGeom prst="rect">
            <a:avLst/>
          </a:prstGeom>
        </p:spPr>
      </p:pic>
    </p:spTree>
    <p:extLst>
      <p:ext uri="{BB962C8B-B14F-4D97-AF65-F5344CB8AC3E}">
        <p14:creationId xmlns:p14="http://schemas.microsoft.com/office/powerpoint/2010/main" val="14099876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1015" y="0"/>
            <a:ext cx="10238678" cy="2063262"/>
          </a:xfrm>
        </p:spPr>
        <p:txBody>
          <a:bodyPr>
            <a:normAutofit/>
          </a:bodyPr>
          <a:lstStyle/>
          <a:p>
            <a:r>
              <a:rPr lang="en-IN" sz="4000" dirty="0" smtClean="0">
                <a:latin typeface="Arial Black" panose="020B0A04020102020204" pitchFamily="34" charset="0"/>
              </a:rPr>
              <a:t>Steps involved in the process of cleaning the Data</a:t>
            </a:r>
            <a:r>
              <a:rPr lang="en-IN" sz="4800" dirty="0" smtClean="0"/>
              <a:t/>
            </a:r>
            <a:br>
              <a:rPr lang="en-IN" sz="4800" dirty="0" smtClean="0"/>
            </a:br>
            <a:r>
              <a:rPr lang="en-IN" sz="3200" i="1" dirty="0" smtClean="0"/>
              <a:t>1) </a:t>
            </a:r>
            <a:r>
              <a:rPr lang="en-IN" sz="3200" i="1" dirty="0" smtClean="0">
                <a:latin typeface="+mn-lt"/>
              </a:rPr>
              <a:t>Remove all special characters</a:t>
            </a:r>
            <a:endParaRPr lang="en-IN" sz="3200" i="1" dirty="0">
              <a:latin typeface="+mn-lt"/>
            </a:endParaRPr>
          </a:p>
        </p:txBody>
      </p:sp>
      <p:sp>
        <p:nvSpPr>
          <p:cNvPr id="5" name="Title 1"/>
          <p:cNvSpPr txBox="1">
            <a:spLocks/>
          </p:cNvSpPr>
          <p:nvPr/>
        </p:nvSpPr>
        <p:spPr>
          <a:xfrm>
            <a:off x="591015" y="1654949"/>
            <a:ext cx="10515600" cy="72769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i="1" dirty="0" smtClean="0">
                <a:latin typeface="+mn-lt"/>
              </a:rPr>
              <a:t>2)Extracting required words from the data</a:t>
            </a:r>
            <a:endParaRPr lang="en-IN" sz="3200" i="1" dirty="0">
              <a:latin typeface="+mn-lt"/>
            </a:endParaRPr>
          </a:p>
        </p:txBody>
      </p:sp>
      <p:pic>
        <p:nvPicPr>
          <p:cNvPr id="7" name="Picture 6"/>
          <p:cNvPicPr>
            <a:picLocks noChangeAspect="1"/>
          </p:cNvPicPr>
          <p:nvPr/>
        </p:nvPicPr>
        <p:blipFill>
          <a:blip r:embed="rId2"/>
          <a:stretch>
            <a:fillRect/>
          </a:stretch>
        </p:blipFill>
        <p:spPr>
          <a:xfrm>
            <a:off x="390844" y="2215661"/>
            <a:ext cx="11410312" cy="4067907"/>
          </a:xfrm>
          <a:prstGeom prst="rect">
            <a:avLst/>
          </a:prstGeom>
        </p:spPr>
      </p:pic>
    </p:spTree>
    <p:extLst>
      <p:ext uri="{BB962C8B-B14F-4D97-AF65-F5344CB8AC3E}">
        <p14:creationId xmlns:p14="http://schemas.microsoft.com/office/powerpoint/2010/main" val="37248337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8754" y="-33776"/>
            <a:ext cx="10851996" cy="791737"/>
          </a:xfrm>
        </p:spPr>
        <p:txBody>
          <a:bodyPr/>
          <a:lstStyle/>
          <a:p>
            <a:r>
              <a:rPr lang="en-IN" sz="3200" b="1" i="1" dirty="0" smtClean="0"/>
              <a:t>3) Cleaning / Filling Missing Data Replace Nan with a Scalar Value</a:t>
            </a:r>
            <a:endParaRPr lang="en-IN" sz="3200" b="1" i="1" dirty="0"/>
          </a:p>
        </p:txBody>
      </p:sp>
      <p:pic>
        <p:nvPicPr>
          <p:cNvPr id="4" name="Content Placeholder 4"/>
          <p:cNvPicPr>
            <a:picLocks noGrp="1" noChangeAspect="1"/>
          </p:cNvPicPr>
          <p:nvPr>
            <p:ph idx="1"/>
          </p:nvPr>
        </p:nvPicPr>
        <p:blipFill>
          <a:blip r:embed="rId2"/>
          <a:stretch>
            <a:fillRect/>
          </a:stretch>
        </p:blipFill>
        <p:spPr>
          <a:xfrm>
            <a:off x="419101" y="592107"/>
            <a:ext cx="10961650" cy="545317"/>
          </a:xfrm>
          <a:prstGeom prst="rect">
            <a:avLst/>
          </a:prstGeom>
        </p:spPr>
      </p:pic>
      <p:sp>
        <p:nvSpPr>
          <p:cNvPr id="6" name="Rectangle 5"/>
          <p:cNvSpPr/>
          <p:nvPr/>
        </p:nvSpPr>
        <p:spPr>
          <a:xfrm>
            <a:off x="497157" y="1096904"/>
            <a:ext cx="10749776" cy="584775"/>
          </a:xfrm>
          <a:prstGeom prst="rect">
            <a:avLst/>
          </a:prstGeom>
        </p:spPr>
        <p:txBody>
          <a:bodyPr wrap="square">
            <a:spAutoFit/>
          </a:bodyPr>
          <a:lstStyle/>
          <a:p>
            <a:r>
              <a:rPr lang="en-IN" sz="3200" i="1" dirty="0" smtClean="0"/>
              <a:t>4) Drop Duplicate Values</a:t>
            </a:r>
          </a:p>
        </p:txBody>
      </p:sp>
      <p:pic>
        <p:nvPicPr>
          <p:cNvPr id="8" name="Picture 7"/>
          <p:cNvPicPr>
            <a:picLocks noChangeAspect="1"/>
          </p:cNvPicPr>
          <p:nvPr/>
        </p:nvPicPr>
        <p:blipFill>
          <a:blip r:embed="rId3"/>
          <a:stretch>
            <a:fillRect/>
          </a:stretch>
        </p:blipFill>
        <p:spPr>
          <a:xfrm>
            <a:off x="419100" y="1565459"/>
            <a:ext cx="10961650" cy="621017"/>
          </a:xfrm>
          <a:prstGeom prst="rect">
            <a:avLst/>
          </a:prstGeom>
        </p:spPr>
      </p:pic>
      <p:sp>
        <p:nvSpPr>
          <p:cNvPr id="9" name="Rectangle 8"/>
          <p:cNvSpPr/>
          <p:nvPr/>
        </p:nvSpPr>
        <p:spPr>
          <a:xfrm>
            <a:off x="529970" y="2505422"/>
            <a:ext cx="10891024" cy="584775"/>
          </a:xfrm>
          <a:prstGeom prst="rect">
            <a:avLst/>
          </a:prstGeom>
        </p:spPr>
        <p:txBody>
          <a:bodyPr wrap="square">
            <a:spAutoFit/>
          </a:bodyPr>
          <a:lstStyle/>
          <a:p>
            <a:r>
              <a:rPr lang="en-IN" sz="3200" i="1" dirty="0"/>
              <a:t>5) Check for Missing Values</a:t>
            </a:r>
          </a:p>
        </p:txBody>
      </p:sp>
      <p:pic>
        <p:nvPicPr>
          <p:cNvPr id="10" name="Picture 9"/>
          <p:cNvPicPr>
            <a:picLocks noChangeAspect="1"/>
          </p:cNvPicPr>
          <p:nvPr/>
        </p:nvPicPr>
        <p:blipFill>
          <a:blip r:embed="rId4"/>
          <a:stretch>
            <a:fillRect/>
          </a:stretch>
        </p:blipFill>
        <p:spPr>
          <a:xfrm>
            <a:off x="419101" y="3090198"/>
            <a:ext cx="11000677" cy="3187940"/>
          </a:xfrm>
          <a:prstGeom prst="rect">
            <a:avLst/>
          </a:prstGeom>
        </p:spPr>
      </p:pic>
      <p:pic>
        <p:nvPicPr>
          <p:cNvPr id="11" name="Picture 10"/>
          <p:cNvPicPr>
            <a:picLocks noChangeAspect="1"/>
          </p:cNvPicPr>
          <p:nvPr/>
        </p:nvPicPr>
        <p:blipFill>
          <a:blip r:embed="rId5"/>
          <a:stretch>
            <a:fillRect/>
          </a:stretch>
        </p:blipFill>
        <p:spPr>
          <a:xfrm>
            <a:off x="419100" y="2041145"/>
            <a:ext cx="11000678" cy="589085"/>
          </a:xfrm>
          <a:prstGeom prst="rect">
            <a:avLst/>
          </a:prstGeom>
        </p:spPr>
      </p:pic>
    </p:spTree>
    <p:extLst>
      <p:ext uri="{BB962C8B-B14F-4D97-AF65-F5344CB8AC3E}">
        <p14:creationId xmlns:p14="http://schemas.microsoft.com/office/powerpoint/2010/main" val="26950451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4610" y="-170133"/>
            <a:ext cx="10515600" cy="961870"/>
          </a:xfrm>
        </p:spPr>
        <p:txBody>
          <a:bodyPr>
            <a:normAutofit/>
          </a:bodyPr>
          <a:lstStyle/>
          <a:p>
            <a:r>
              <a:rPr lang="en-IN" sz="3200" b="1" i="1" dirty="0"/>
              <a:t>6</a:t>
            </a:r>
            <a:r>
              <a:rPr lang="en-IN" sz="3200" b="1" i="1" dirty="0" smtClean="0"/>
              <a:t>)Converting Datatypes into Required Types</a:t>
            </a:r>
            <a:endParaRPr lang="en-IN" sz="3200" b="1" i="1" dirty="0"/>
          </a:p>
        </p:txBody>
      </p:sp>
      <p:pic>
        <p:nvPicPr>
          <p:cNvPr id="5" name="Picture 4"/>
          <p:cNvPicPr>
            <a:picLocks noChangeAspect="1"/>
          </p:cNvPicPr>
          <p:nvPr/>
        </p:nvPicPr>
        <p:blipFill>
          <a:blip r:embed="rId2"/>
          <a:stretch>
            <a:fillRect/>
          </a:stretch>
        </p:blipFill>
        <p:spPr>
          <a:xfrm>
            <a:off x="651881" y="4941190"/>
            <a:ext cx="9713989" cy="495300"/>
          </a:xfrm>
          <a:prstGeom prst="rect">
            <a:avLst/>
          </a:prstGeom>
        </p:spPr>
      </p:pic>
      <p:pic>
        <p:nvPicPr>
          <p:cNvPr id="6" name="Picture 5"/>
          <p:cNvPicPr>
            <a:picLocks noChangeAspect="1"/>
          </p:cNvPicPr>
          <p:nvPr/>
        </p:nvPicPr>
        <p:blipFill>
          <a:blip r:embed="rId3"/>
          <a:stretch>
            <a:fillRect/>
          </a:stretch>
        </p:blipFill>
        <p:spPr>
          <a:xfrm>
            <a:off x="637594" y="5436490"/>
            <a:ext cx="9799947" cy="809625"/>
          </a:xfrm>
          <a:prstGeom prst="rect">
            <a:avLst/>
          </a:prstGeom>
        </p:spPr>
      </p:pic>
      <p:pic>
        <p:nvPicPr>
          <p:cNvPr id="7" name="Picture 6"/>
          <p:cNvPicPr>
            <a:picLocks noChangeAspect="1"/>
          </p:cNvPicPr>
          <p:nvPr/>
        </p:nvPicPr>
        <p:blipFill>
          <a:blip r:embed="rId4"/>
          <a:stretch>
            <a:fillRect/>
          </a:stretch>
        </p:blipFill>
        <p:spPr>
          <a:xfrm>
            <a:off x="651882" y="647932"/>
            <a:ext cx="9639300" cy="1123950"/>
          </a:xfrm>
          <a:prstGeom prst="rect">
            <a:avLst/>
          </a:prstGeom>
        </p:spPr>
      </p:pic>
      <p:pic>
        <p:nvPicPr>
          <p:cNvPr id="10" name="Picture 9"/>
          <p:cNvPicPr>
            <a:picLocks noChangeAspect="1"/>
          </p:cNvPicPr>
          <p:nvPr/>
        </p:nvPicPr>
        <p:blipFill>
          <a:blip r:embed="rId5"/>
          <a:stretch>
            <a:fillRect/>
          </a:stretch>
        </p:blipFill>
        <p:spPr>
          <a:xfrm>
            <a:off x="651881" y="1769559"/>
            <a:ext cx="9691687" cy="3114675"/>
          </a:xfrm>
          <a:prstGeom prst="rect">
            <a:avLst/>
          </a:prstGeom>
        </p:spPr>
      </p:pic>
    </p:spTree>
    <p:extLst>
      <p:ext uri="{BB962C8B-B14F-4D97-AF65-F5344CB8AC3E}">
        <p14:creationId xmlns:p14="http://schemas.microsoft.com/office/powerpoint/2010/main" val="414198968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60" y="-2699"/>
            <a:ext cx="10515600" cy="1325563"/>
          </a:xfrm>
        </p:spPr>
        <p:txBody>
          <a:bodyPr>
            <a:normAutofit/>
          </a:bodyPr>
          <a:lstStyle/>
          <a:p>
            <a:r>
              <a:rPr lang="en-IN" sz="5400" dirty="0" smtClean="0">
                <a:latin typeface="Arial Black" panose="020B0A04020102020204" pitchFamily="34" charset="0"/>
              </a:rPr>
              <a:t>Final Data(Cleaned Data)</a:t>
            </a:r>
            <a:endParaRPr lang="en-IN" sz="5400" dirty="0">
              <a:latin typeface="Arial Black" panose="020B0A04020102020204" pitchFamily="34" charset="0"/>
            </a:endParaRPr>
          </a:p>
        </p:txBody>
      </p:sp>
      <p:pic>
        <p:nvPicPr>
          <p:cNvPr id="6" name="Content Placeholder 5"/>
          <p:cNvPicPr>
            <a:picLocks noGrp="1" noChangeAspect="1"/>
          </p:cNvPicPr>
          <p:nvPr>
            <p:ph idx="1"/>
          </p:nvPr>
        </p:nvPicPr>
        <p:blipFill>
          <a:blip r:embed="rId2"/>
          <a:stretch>
            <a:fillRect/>
          </a:stretch>
        </p:blipFill>
        <p:spPr>
          <a:xfrm>
            <a:off x="182880" y="1017270"/>
            <a:ext cx="11898630" cy="5257800"/>
          </a:xfrm>
          <a:prstGeom prst="rect">
            <a:avLst/>
          </a:prstGeom>
        </p:spPr>
      </p:pic>
    </p:spTree>
    <p:extLst>
      <p:ext uri="{BB962C8B-B14F-4D97-AF65-F5344CB8AC3E}">
        <p14:creationId xmlns:p14="http://schemas.microsoft.com/office/powerpoint/2010/main" val="10506825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1470" y="108058"/>
            <a:ext cx="11418570" cy="6047794"/>
          </a:xfrm>
        </p:spPr>
      </p:pic>
      <p:sp>
        <p:nvSpPr>
          <p:cNvPr id="5" name="Rectangle 4"/>
          <p:cNvSpPr/>
          <p:nvPr/>
        </p:nvSpPr>
        <p:spPr>
          <a:xfrm>
            <a:off x="7143750" y="1139875"/>
            <a:ext cx="4480560" cy="4801314"/>
          </a:xfrm>
          <a:prstGeom prst="rect">
            <a:avLst/>
          </a:prstGeom>
        </p:spPr>
        <p:txBody>
          <a:bodyPr wrap="square">
            <a:spAutoFit/>
          </a:bodyPr>
          <a:lstStyle/>
          <a:p>
            <a:pPr marL="285750" indent="-285750">
              <a:buFont typeface="Wingdings" panose="05000000000000000000" pitchFamily="2" charset="2"/>
              <a:buChar char="§"/>
            </a:pPr>
            <a:r>
              <a:rPr lang="en-US" dirty="0">
                <a:solidFill>
                  <a:srgbClr val="202124"/>
                </a:solidFill>
                <a:latin typeface="arial" panose="020B0604020202020204" pitchFamily="34" charset="0"/>
              </a:rPr>
              <a:t>EDA is </a:t>
            </a:r>
            <a:r>
              <a:rPr lang="en-US" b="1" dirty="0">
                <a:solidFill>
                  <a:srgbClr val="202124"/>
                </a:solidFill>
                <a:latin typeface="arial" panose="020B0604020202020204" pitchFamily="34" charset="0"/>
              </a:rPr>
              <a:t>applied to investigate the data and summarize the key </a:t>
            </a:r>
            <a:r>
              <a:rPr lang="en-US" b="1" dirty="0" smtClean="0">
                <a:solidFill>
                  <a:srgbClr val="202124"/>
                </a:solidFill>
                <a:latin typeface="arial" panose="020B0604020202020204" pitchFamily="34" charset="0"/>
              </a:rPr>
              <a:t>insights</a:t>
            </a:r>
            <a:r>
              <a:rPr lang="en-US" dirty="0" smtClean="0">
                <a:solidFill>
                  <a:srgbClr val="202124"/>
                </a:solidFill>
                <a:latin typeface="arial" panose="020B0604020202020204" pitchFamily="34" charset="0"/>
              </a:rPr>
              <a:t>.</a:t>
            </a:r>
          </a:p>
          <a:p>
            <a:pPr marL="285750" indent="-285750">
              <a:buFont typeface="Wingdings" panose="05000000000000000000" pitchFamily="2" charset="2"/>
              <a:buChar char="§"/>
            </a:pPr>
            <a:endParaRPr lang="en-US" dirty="0" smtClean="0">
              <a:solidFill>
                <a:srgbClr val="202124"/>
              </a:solidFill>
              <a:latin typeface="arial" panose="020B0604020202020204" pitchFamily="34" charset="0"/>
            </a:endParaRPr>
          </a:p>
          <a:p>
            <a:pPr marL="285750" indent="-285750">
              <a:buFont typeface="Wingdings" panose="05000000000000000000" pitchFamily="2" charset="2"/>
              <a:buChar char="§"/>
            </a:pPr>
            <a:r>
              <a:rPr lang="en-US" dirty="0" smtClean="0">
                <a:solidFill>
                  <a:srgbClr val="202124"/>
                </a:solidFill>
                <a:latin typeface="arial" panose="020B0604020202020204" pitchFamily="34" charset="0"/>
              </a:rPr>
              <a:t>S</a:t>
            </a:r>
            <a:r>
              <a:rPr lang="en-US" dirty="0" smtClean="0"/>
              <a:t>tatistics</a:t>
            </a:r>
            <a:r>
              <a:rPr lang="en-US" dirty="0"/>
              <a:t>, exploratory data analysis (EDA) is </a:t>
            </a:r>
            <a:r>
              <a:rPr lang="en-US" b="1" dirty="0"/>
              <a:t>an approach of analyzing data sets to summarize their main characteristics, often using statistical graphics and other data visualization methods</a:t>
            </a:r>
            <a:r>
              <a:rPr lang="en-US" dirty="0" smtClean="0"/>
              <a:t>.</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dirty="0"/>
              <a:t>The primary goal of EDA is </a:t>
            </a:r>
            <a:r>
              <a:rPr lang="en-US" b="1" dirty="0"/>
              <a:t>to maximize the analyst's insight into a data set and into the underlying structure of a data set</a:t>
            </a:r>
            <a:r>
              <a:rPr lang="en-US" dirty="0"/>
              <a:t>, while providing all of the specific items that an analyst would want to extract from a data set, such as: a good-fitting, parsimonious model</a:t>
            </a:r>
            <a:r>
              <a:rPr lang="en-US" dirty="0" smtClean="0"/>
              <a:t>.</a:t>
            </a:r>
            <a:endParaRPr lang="en-IN" dirty="0"/>
          </a:p>
        </p:txBody>
      </p:sp>
    </p:spTree>
    <p:extLst>
      <p:ext uri="{BB962C8B-B14F-4D97-AF65-F5344CB8AC3E}">
        <p14:creationId xmlns:p14="http://schemas.microsoft.com/office/powerpoint/2010/main" val="40733474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3222702" y="102364"/>
            <a:ext cx="8664498" cy="6131168"/>
          </a:xfrm>
          <a:prstGeom prst="rect">
            <a:avLst/>
          </a:prstGeom>
        </p:spPr>
      </p:pic>
      <p:sp>
        <p:nvSpPr>
          <p:cNvPr id="5" name="Rectangle 4"/>
          <p:cNvSpPr/>
          <p:nvPr/>
        </p:nvSpPr>
        <p:spPr>
          <a:xfrm>
            <a:off x="273386" y="351484"/>
            <a:ext cx="2029522" cy="1077218"/>
          </a:xfrm>
          <a:prstGeom prst="rect">
            <a:avLst/>
          </a:prstGeom>
        </p:spPr>
        <p:txBody>
          <a:bodyPr wrap="square">
            <a:spAutoFit/>
          </a:bodyPr>
          <a:lstStyle/>
          <a:p>
            <a:r>
              <a:rPr lang="en-IN" sz="3200" b="1" i="1" dirty="0"/>
              <a:t>Univariate</a:t>
            </a:r>
          </a:p>
          <a:p>
            <a:r>
              <a:rPr lang="en-IN" sz="3200" b="1" i="1" dirty="0"/>
              <a:t>Analysis</a:t>
            </a:r>
          </a:p>
        </p:txBody>
      </p:sp>
      <p:sp>
        <p:nvSpPr>
          <p:cNvPr id="6" name="Rectangle 5"/>
          <p:cNvSpPr/>
          <p:nvPr/>
        </p:nvSpPr>
        <p:spPr>
          <a:xfrm>
            <a:off x="161873" y="1958480"/>
            <a:ext cx="2141035" cy="1077218"/>
          </a:xfrm>
          <a:prstGeom prst="rect">
            <a:avLst/>
          </a:prstGeom>
        </p:spPr>
        <p:txBody>
          <a:bodyPr wrap="square">
            <a:spAutoFit/>
          </a:bodyPr>
          <a:lstStyle/>
          <a:p>
            <a:r>
              <a:rPr lang="en-IN" sz="3200" b="1" i="1" dirty="0"/>
              <a:t>Continuous</a:t>
            </a:r>
          </a:p>
          <a:p>
            <a:r>
              <a:rPr lang="en-IN" sz="3200" b="1" i="1" dirty="0"/>
              <a:t>variable</a:t>
            </a:r>
          </a:p>
        </p:txBody>
      </p:sp>
      <p:sp>
        <p:nvSpPr>
          <p:cNvPr id="8" name="Rectangle 7"/>
          <p:cNvSpPr/>
          <p:nvPr/>
        </p:nvSpPr>
        <p:spPr>
          <a:xfrm>
            <a:off x="111874" y="3721593"/>
            <a:ext cx="3110828" cy="2062103"/>
          </a:xfrm>
          <a:prstGeom prst="rect">
            <a:avLst/>
          </a:prstGeom>
        </p:spPr>
        <p:txBody>
          <a:bodyPr wrap="square">
            <a:spAutoFit/>
          </a:bodyPr>
          <a:lstStyle/>
          <a:p>
            <a:r>
              <a:rPr lang="en-IN" sz="3200" b="1" i="1" dirty="0"/>
              <a:t>Central Tendency</a:t>
            </a:r>
          </a:p>
          <a:p>
            <a:r>
              <a:rPr lang="en-IN" sz="3200" b="1" i="1" dirty="0" smtClean="0"/>
              <a:t>   Mean</a:t>
            </a:r>
            <a:endParaRPr lang="en-IN" sz="3200" b="1" i="1" dirty="0"/>
          </a:p>
          <a:p>
            <a:r>
              <a:rPr lang="en-IN" sz="3200" b="1" i="1" dirty="0" smtClean="0"/>
              <a:t>   Median</a:t>
            </a:r>
            <a:endParaRPr lang="en-IN" sz="3200" b="1" i="1" dirty="0"/>
          </a:p>
          <a:p>
            <a:r>
              <a:rPr lang="en-IN" sz="3200" b="1" i="1" dirty="0" smtClean="0"/>
              <a:t>   Mode </a:t>
            </a:r>
            <a:endParaRPr lang="en-IN" sz="3200" b="1" i="1" dirty="0"/>
          </a:p>
        </p:txBody>
      </p:sp>
    </p:spTree>
    <p:extLst>
      <p:ext uri="{BB962C8B-B14F-4D97-AF65-F5344CB8AC3E}">
        <p14:creationId xmlns:p14="http://schemas.microsoft.com/office/powerpoint/2010/main" val="16078959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1512" y="100362"/>
            <a:ext cx="5151864" cy="5987392"/>
          </a:xfrm>
        </p:spPr>
        <p:txBody>
          <a:bodyPr/>
          <a:lstStyle/>
          <a:p>
            <a:pPr marL="0" indent="0">
              <a:buNone/>
            </a:pPr>
            <a:r>
              <a:rPr lang="en-IN" sz="4000" b="1" dirty="0">
                <a:solidFill>
                  <a:srgbClr val="92D050"/>
                </a:solidFill>
              </a:rPr>
              <a:t>Measures of </a:t>
            </a:r>
            <a:r>
              <a:rPr lang="en-IN" sz="4000" b="1" dirty="0" smtClean="0">
                <a:solidFill>
                  <a:srgbClr val="92D050"/>
                </a:solidFill>
              </a:rPr>
              <a:t>Dispersion</a:t>
            </a:r>
          </a:p>
          <a:p>
            <a:pPr marL="0" indent="0">
              <a:buNone/>
            </a:pPr>
            <a:endParaRPr lang="en-IN" dirty="0" smtClean="0"/>
          </a:p>
          <a:p>
            <a:pPr marL="0" indent="0">
              <a:buNone/>
            </a:pPr>
            <a:endParaRPr lang="en-IN" dirty="0"/>
          </a:p>
          <a:p>
            <a:pPr marL="0" indent="0">
              <a:buNone/>
            </a:pPr>
            <a:r>
              <a:rPr lang="en-IN" sz="3200" b="1" i="1" dirty="0" smtClean="0"/>
              <a:t>Standard </a:t>
            </a:r>
            <a:r>
              <a:rPr lang="en-IN" sz="3200" b="1" i="1" dirty="0"/>
              <a:t>Deviation</a:t>
            </a:r>
          </a:p>
          <a:p>
            <a:pPr marL="0" indent="0">
              <a:buNone/>
            </a:pPr>
            <a:endParaRPr lang="en-IN" sz="3200" b="1" i="1" dirty="0"/>
          </a:p>
          <a:p>
            <a:pPr marL="0" indent="0">
              <a:buNone/>
            </a:pPr>
            <a:endParaRPr lang="en-IN" sz="3200" b="1" i="1" dirty="0"/>
          </a:p>
          <a:p>
            <a:pPr marL="0" indent="0">
              <a:buNone/>
            </a:pPr>
            <a:endParaRPr lang="en-IN" sz="3200" b="1" i="1" dirty="0"/>
          </a:p>
          <a:p>
            <a:pPr marL="0" indent="0">
              <a:buNone/>
            </a:pPr>
            <a:endParaRPr lang="en-IN" sz="3200" b="1" i="1" dirty="0" smtClean="0"/>
          </a:p>
          <a:p>
            <a:pPr marL="0" indent="0">
              <a:buNone/>
            </a:pPr>
            <a:r>
              <a:rPr lang="en-IN" sz="3200" b="1" i="1" dirty="0" smtClean="0"/>
              <a:t>Variance</a:t>
            </a:r>
            <a:endParaRPr lang="en-IN" sz="3200" b="1" i="1" dirty="0"/>
          </a:p>
        </p:txBody>
      </p:sp>
      <p:pic>
        <p:nvPicPr>
          <p:cNvPr id="4" name="Picture 3"/>
          <p:cNvPicPr>
            <a:picLocks noChangeAspect="1"/>
          </p:cNvPicPr>
          <p:nvPr/>
        </p:nvPicPr>
        <p:blipFill>
          <a:blip r:embed="rId2"/>
          <a:stretch>
            <a:fillRect/>
          </a:stretch>
        </p:blipFill>
        <p:spPr>
          <a:xfrm>
            <a:off x="5263376" y="100362"/>
            <a:ext cx="6824545" cy="6122018"/>
          </a:xfrm>
          <a:prstGeom prst="rect">
            <a:avLst/>
          </a:prstGeom>
        </p:spPr>
      </p:pic>
    </p:spTree>
    <p:extLst>
      <p:ext uri="{BB962C8B-B14F-4D97-AF65-F5344CB8AC3E}">
        <p14:creationId xmlns:p14="http://schemas.microsoft.com/office/powerpoint/2010/main" val="21703119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idx="1"/>
          </p:nvPr>
        </p:nvSpPr>
        <p:spPr>
          <a:xfrm>
            <a:off x="112753" y="155574"/>
            <a:ext cx="3670577" cy="6519545"/>
          </a:xfrm>
        </p:spPr>
        <p:txBody>
          <a:bodyPr>
            <a:normAutofit/>
          </a:bodyPr>
          <a:lstStyle/>
          <a:p>
            <a:pPr marL="0" indent="0">
              <a:buNone/>
            </a:pPr>
            <a:endParaRPr lang="en-IN" sz="3200" b="1" dirty="0"/>
          </a:p>
          <a:p>
            <a:pPr marL="0" indent="0">
              <a:buNone/>
            </a:pPr>
            <a:endParaRPr lang="en-IN" sz="3200" b="1" dirty="0" smtClean="0"/>
          </a:p>
          <a:p>
            <a:pPr marL="0" indent="0">
              <a:buNone/>
            </a:pPr>
            <a:endParaRPr lang="en-IN" sz="3200" b="1" dirty="0"/>
          </a:p>
          <a:p>
            <a:pPr marL="0" indent="0">
              <a:buNone/>
            </a:pPr>
            <a:r>
              <a:rPr lang="en-IN" sz="3200" b="1" i="1" dirty="0" smtClean="0"/>
              <a:t>Inter-Quartile Range</a:t>
            </a:r>
            <a:endParaRPr lang="en-IN" sz="3200" b="1" i="1" dirty="0"/>
          </a:p>
          <a:p>
            <a:pPr marL="0" indent="0">
              <a:buNone/>
            </a:pPr>
            <a:endParaRPr lang="en-IN" sz="3200" b="1" i="1" dirty="0"/>
          </a:p>
          <a:p>
            <a:pPr marL="0" indent="0">
              <a:buNone/>
            </a:pPr>
            <a:endParaRPr lang="en-IN" sz="3200" b="1" i="1" dirty="0"/>
          </a:p>
          <a:p>
            <a:pPr marL="0" indent="0">
              <a:buNone/>
            </a:pPr>
            <a:endParaRPr lang="en-IN" sz="3200" b="1" i="1" dirty="0" smtClean="0"/>
          </a:p>
          <a:p>
            <a:pPr marL="0" indent="0">
              <a:buNone/>
            </a:pPr>
            <a:endParaRPr lang="en-IN" sz="3200" b="1" i="1" dirty="0"/>
          </a:p>
          <a:p>
            <a:pPr marL="0" indent="0">
              <a:buNone/>
            </a:pPr>
            <a:r>
              <a:rPr lang="en-IN" sz="3200" b="1" i="1" dirty="0" smtClean="0"/>
              <a:t>Skewness</a:t>
            </a:r>
            <a:endParaRPr lang="en-IN" sz="3200" b="1" i="1" dirty="0"/>
          </a:p>
        </p:txBody>
      </p:sp>
      <p:pic>
        <p:nvPicPr>
          <p:cNvPr id="7" name="Picture 6"/>
          <p:cNvPicPr>
            <a:picLocks noChangeAspect="1"/>
          </p:cNvPicPr>
          <p:nvPr/>
        </p:nvPicPr>
        <p:blipFill>
          <a:blip r:embed="rId2"/>
          <a:stretch>
            <a:fillRect/>
          </a:stretch>
        </p:blipFill>
        <p:spPr>
          <a:xfrm>
            <a:off x="3783330" y="155574"/>
            <a:ext cx="8321040" cy="6062345"/>
          </a:xfrm>
          <a:prstGeom prst="rect">
            <a:avLst/>
          </a:prstGeom>
        </p:spPr>
      </p:pic>
    </p:spTree>
    <p:extLst>
      <p:ext uri="{BB962C8B-B14F-4D97-AF65-F5344CB8AC3E}">
        <p14:creationId xmlns:p14="http://schemas.microsoft.com/office/powerpoint/2010/main" val="14043955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6525" y="4229100"/>
            <a:ext cx="11081896" cy="1497609"/>
          </a:xfrm>
        </p:spPr>
        <p:txBody>
          <a:bodyPr>
            <a:noAutofit/>
          </a:bodyPr>
          <a:lstStyle/>
          <a:p>
            <a:r>
              <a:rPr lang="en-IN" sz="3200" dirty="0" smtClean="0">
                <a:latin typeface="Arial Rounded MT Bold" panose="020F0704030504030204" pitchFamily="34" charset="0"/>
              </a:rPr>
              <a:t>Name: Anuja S. Raktate</a:t>
            </a:r>
            <a:br>
              <a:rPr lang="en-IN" sz="3200" dirty="0" smtClean="0">
                <a:latin typeface="Arial Rounded MT Bold" panose="020F0704030504030204" pitchFamily="34" charset="0"/>
              </a:rPr>
            </a:br>
            <a:r>
              <a:rPr lang="en-IN" sz="3200" dirty="0" smtClean="0">
                <a:latin typeface="Arial Rounded MT Bold" panose="020F0704030504030204" pitchFamily="34" charset="0"/>
              </a:rPr>
              <a:t>Email: anujaraktate2000@gmail.com</a:t>
            </a:r>
            <a:br>
              <a:rPr lang="en-IN" sz="3200" dirty="0" smtClean="0">
                <a:latin typeface="Arial Rounded MT Bold" panose="020F0704030504030204" pitchFamily="34" charset="0"/>
              </a:rPr>
            </a:br>
            <a:r>
              <a:rPr lang="en-IN" sz="3200" dirty="0" smtClean="0">
                <a:latin typeface="Arial Rounded MT Bold" panose="020F0704030504030204" pitchFamily="34" charset="0"/>
              </a:rPr>
              <a:t>Education: Msc(Mathematics)(2022)</a:t>
            </a:r>
            <a:endParaRPr lang="en-IN" sz="3200" dirty="0">
              <a:latin typeface="Arial Rounded MT Bold" panose="020F07040305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524" y="232627"/>
            <a:ext cx="11081896" cy="3066740"/>
          </a:xfrm>
          <a:prstGeom prst="rect">
            <a:avLst/>
          </a:prstGeom>
        </p:spPr>
      </p:pic>
    </p:spTree>
    <p:extLst>
      <p:ext uri="{BB962C8B-B14F-4D97-AF65-F5344CB8AC3E}">
        <p14:creationId xmlns:p14="http://schemas.microsoft.com/office/powerpoint/2010/main" val="212000313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2151" y="119799"/>
            <a:ext cx="2228385" cy="850358"/>
          </a:xfrm>
        </p:spPr>
        <p:txBody>
          <a:bodyPr>
            <a:normAutofit/>
          </a:bodyPr>
          <a:lstStyle/>
          <a:p>
            <a:r>
              <a:rPr lang="en-IN" sz="3200" b="1" i="1" dirty="0">
                <a:latin typeface="+mn-lt"/>
              </a:rPr>
              <a:t>Describe()</a:t>
            </a:r>
          </a:p>
        </p:txBody>
      </p:sp>
      <p:pic>
        <p:nvPicPr>
          <p:cNvPr id="4" name="Content Placeholder 3"/>
          <p:cNvPicPr>
            <a:picLocks noGrp="1" noChangeAspect="1"/>
          </p:cNvPicPr>
          <p:nvPr>
            <p:ph idx="1"/>
          </p:nvPr>
        </p:nvPicPr>
        <p:blipFill>
          <a:blip r:embed="rId2"/>
          <a:stretch>
            <a:fillRect/>
          </a:stretch>
        </p:blipFill>
        <p:spPr>
          <a:xfrm>
            <a:off x="100362" y="970157"/>
            <a:ext cx="11942956" cy="5341433"/>
          </a:xfrm>
          <a:prstGeom prst="rect">
            <a:avLst/>
          </a:prstGeom>
        </p:spPr>
      </p:pic>
    </p:spTree>
    <p:extLst>
      <p:ext uri="{BB962C8B-B14F-4D97-AF65-F5344CB8AC3E}">
        <p14:creationId xmlns:p14="http://schemas.microsoft.com/office/powerpoint/2010/main" val="164984960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1754" y="166599"/>
            <a:ext cx="1651221" cy="369332"/>
          </a:xfrm>
          <a:prstGeom prst="rect">
            <a:avLst/>
          </a:prstGeom>
        </p:spPr>
        <p:txBody>
          <a:bodyPr wrap="none">
            <a:spAutoFit/>
          </a:bodyPr>
          <a:lstStyle/>
          <a:p>
            <a:r>
              <a:rPr lang="en-IN" b="1" i="1" dirty="0">
                <a:solidFill>
                  <a:srgbClr val="000000"/>
                </a:solidFill>
              </a:rPr>
              <a:t>S</a:t>
            </a:r>
            <a:r>
              <a:rPr lang="en-IN" b="1" i="1" dirty="0" smtClean="0">
                <a:solidFill>
                  <a:srgbClr val="000000"/>
                </a:solidFill>
              </a:rPr>
              <a:t>CATTER </a:t>
            </a:r>
            <a:r>
              <a:rPr lang="en-IN" b="1" i="1" dirty="0">
                <a:solidFill>
                  <a:srgbClr val="000000"/>
                </a:solidFill>
              </a:rPr>
              <a:t>PLOT </a:t>
            </a:r>
            <a:r>
              <a:rPr lang="en-IN" i="1" dirty="0">
                <a:solidFill>
                  <a:srgbClr val="000000"/>
                </a:solidFill>
              </a:rPr>
              <a:t>:</a:t>
            </a:r>
            <a:endParaRPr lang="en-IN" dirty="0"/>
          </a:p>
        </p:txBody>
      </p:sp>
      <p:pic>
        <p:nvPicPr>
          <p:cNvPr id="5" name="Picture 4"/>
          <p:cNvPicPr>
            <a:picLocks noChangeAspect="1"/>
          </p:cNvPicPr>
          <p:nvPr/>
        </p:nvPicPr>
        <p:blipFill>
          <a:blip r:embed="rId2"/>
          <a:stretch>
            <a:fillRect/>
          </a:stretch>
        </p:blipFill>
        <p:spPr>
          <a:xfrm>
            <a:off x="101754" y="681966"/>
            <a:ext cx="4533427" cy="2371725"/>
          </a:xfrm>
          <a:prstGeom prst="rect">
            <a:avLst/>
          </a:prstGeom>
        </p:spPr>
      </p:pic>
      <p:sp>
        <p:nvSpPr>
          <p:cNvPr id="6" name="Rectangle 5"/>
          <p:cNvSpPr/>
          <p:nvPr/>
        </p:nvSpPr>
        <p:spPr>
          <a:xfrm>
            <a:off x="101755" y="3199727"/>
            <a:ext cx="2713628" cy="369332"/>
          </a:xfrm>
          <a:prstGeom prst="rect">
            <a:avLst/>
          </a:prstGeom>
        </p:spPr>
        <p:txBody>
          <a:bodyPr wrap="none">
            <a:spAutoFit/>
          </a:bodyPr>
          <a:lstStyle/>
          <a:p>
            <a:r>
              <a:rPr lang="en-IN" b="1" i="1" dirty="0">
                <a:solidFill>
                  <a:srgbClr val="000000"/>
                </a:solidFill>
              </a:rPr>
              <a:t>LINE PLOT (with markers) </a:t>
            </a:r>
            <a:r>
              <a:rPr lang="en-IN" i="1" dirty="0" smtClean="0">
                <a:solidFill>
                  <a:srgbClr val="000000"/>
                </a:solidFill>
              </a:rPr>
              <a:t>:</a:t>
            </a:r>
            <a:endParaRPr lang="en-IN" i="1" dirty="0"/>
          </a:p>
        </p:txBody>
      </p:sp>
      <p:pic>
        <p:nvPicPr>
          <p:cNvPr id="7" name="Picture 6"/>
          <p:cNvPicPr>
            <a:picLocks noChangeAspect="1"/>
          </p:cNvPicPr>
          <p:nvPr/>
        </p:nvPicPr>
        <p:blipFill>
          <a:blip r:embed="rId3"/>
          <a:stretch>
            <a:fillRect/>
          </a:stretch>
        </p:blipFill>
        <p:spPr>
          <a:xfrm>
            <a:off x="101756" y="3569058"/>
            <a:ext cx="4533426" cy="3177430"/>
          </a:xfrm>
          <a:prstGeom prst="rect">
            <a:avLst/>
          </a:prstGeom>
        </p:spPr>
      </p:pic>
      <p:sp>
        <p:nvSpPr>
          <p:cNvPr id="8" name="Rectangle 7"/>
          <p:cNvSpPr/>
          <p:nvPr/>
        </p:nvSpPr>
        <p:spPr>
          <a:xfrm>
            <a:off x="4958445" y="936404"/>
            <a:ext cx="7233555" cy="1569660"/>
          </a:xfrm>
          <a:prstGeom prst="rect">
            <a:avLst/>
          </a:prstGeom>
        </p:spPr>
        <p:txBody>
          <a:bodyPr wrap="square">
            <a:spAutoFit/>
          </a:bodyPr>
          <a:lstStyle/>
          <a:p>
            <a:r>
              <a:rPr lang="en-US" sz="1600" dirty="0" smtClean="0">
                <a:solidFill>
                  <a:srgbClr val="000000"/>
                </a:solidFill>
                <a:latin typeface="Helvetica Neue"/>
              </a:rPr>
              <a:t>.</a:t>
            </a:r>
            <a:endParaRPr lang="en-US" sz="1600" dirty="0">
              <a:solidFill>
                <a:srgbClr val="000000"/>
              </a:solidFill>
              <a:latin typeface="Helvetica Neue"/>
            </a:endParaRPr>
          </a:p>
          <a:p>
            <a:pPr>
              <a:buFont typeface="Arial" panose="020B0604020202020204" pitchFamily="34" charset="0"/>
              <a:buChar char="•"/>
            </a:pPr>
            <a:r>
              <a:rPr lang="en-US" sz="1600" dirty="0">
                <a:solidFill>
                  <a:srgbClr val="000000"/>
                </a:solidFill>
                <a:latin typeface="Helvetica Neue"/>
              </a:rPr>
              <a:t>In our plot here the blue colors dot show the number of Petrol cars</a:t>
            </a:r>
            <a:r>
              <a:rPr lang="en-US" sz="1600" dirty="0" smtClean="0">
                <a:solidFill>
                  <a:srgbClr val="000000"/>
                </a:solidFill>
                <a:latin typeface="Helvetica Neue"/>
              </a:rPr>
              <a:t>, the </a:t>
            </a:r>
            <a:r>
              <a:rPr lang="en-US" sz="1600" dirty="0">
                <a:solidFill>
                  <a:srgbClr val="000000"/>
                </a:solidFill>
                <a:latin typeface="Helvetica Neue"/>
              </a:rPr>
              <a:t>orange colour shows number of Disel cars and the green colour shows number of CNG cars used from this we can observe that in our data in year 2010-2023 there is large amount of Petrol cars were used than Disel cars and very few amount of CNG </a:t>
            </a:r>
            <a:r>
              <a:rPr lang="en-US" sz="1600" dirty="0" smtClean="0">
                <a:solidFill>
                  <a:srgbClr val="000000"/>
                </a:solidFill>
                <a:latin typeface="Helvetica Neue"/>
              </a:rPr>
              <a:t>cars </a:t>
            </a:r>
            <a:r>
              <a:rPr lang="en-US" sz="1600" dirty="0">
                <a:solidFill>
                  <a:srgbClr val="000000"/>
                </a:solidFill>
                <a:latin typeface="Helvetica Neue"/>
              </a:rPr>
              <a:t>are there.</a:t>
            </a:r>
          </a:p>
        </p:txBody>
      </p:sp>
      <p:sp>
        <p:nvSpPr>
          <p:cNvPr id="9" name="Rectangle 8"/>
          <p:cNvSpPr/>
          <p:nvPr/>
        </p:nvSpPr>
        <p:spPr>
          <a:xfrm>
            <a:off x="4832196" y="3995191"/>
            <a:ext cx="7359804" cy="2062103"/>
          </a:xfrm>
          <a:prstGeom prst="rect">
            <a:avLst/>
          </a:prstGeom>
        </p:spPr>
        <p:txBody>
          <a:bodyPr wrap="square">
            <a:spAutoFit/>
          </a:bodyPr>
          <a:lstStyle/>
          <a:p>
            <a:pPr>
              <a:buFont typeface="Arial" panose="020B0604020202020204" pitchFamily="34" charset="0"/>
              <a:buChar char="•"/>
            </a:pPr>
            <a:r>
              <a:rPr lang="en-US" sz="1600" dirty="0" smtClean="0">
                <a:solidFill>
                  <a:srgbClr val="000000"/>
                </a:solidFill>
                <a:latin typeface="Helvetica Neue"/>
              </a:rPr>
              <a:t>The Line Plot of 'Cost' it has two important factor cost and Index and here from the plot based on our dataset we observe that there are maximum numbers of petrol cars are present which having </a:t>
            </a:r>
            <a:r>
              <a:rPr lang="en-US" sz="1600" dirty="0">
                <a:solidFill>
                  <a:srgbClr val="000000"/>
                </a:solidFill>
                <a:latin typeface="Helvetica Neue"/>
              </a:rPr>
              <a:t>cost&lt;400000 and there are very few numbers of Disel cars are present which having cost&lt;400000 i.e Cost of most of the disel cars is &gt;400000 . and there is no any CNG Cars which satisfies our condition i.e cost of cars&lt;400000 , that means There is no any CNG cars present under the cost 4lakh.that's the informataion of Cost of cars by using its Fuel type shown here</a:t>
            </a:r>
            <a:r>
              <a:rPr lang="en-US" sz="1600" dirty="0" smtClean="0">
                <a:solidFill>
                  <a:srgbClr val="000000"/>
                </a:solidFill>
                <a:latin typeface="Helvetica Neue"/>
              </a:rPr>
              <a:t>.</a:t>
            </a:r>
            <a:endParaRPr lang="en-US" sz="1600" dirty="0">
              <a:solidFill>
                <a:srgbClr val="000000"/>
              </a:solidFill>
              <a:latin typeface="Helvetica Neue"/>
            </a:endParaRPr>
          </a:p>
        </p:txBody>
      </p:sp>
    </p:spTree>
    <p:extLst>
      <p:ext uri="{BB962C8B-B14F-4D97-AF65-F5344CB8AC3E}">
        <p14:creationId xmlns:p14="http://schemas.microsoft.com/office/powerpoint/2010/main" val="253824046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234"/>
            <a:ext cx="1676485" cy="369332"/>
          </a:xfrm>
          <a:prstGeom prst="rect">
            <a:avLst/>
          </a:prstGeom>
        </p:spPr>
        <p:txBody>
          <a:bodyPr wrap="none">
            <a:spAutoFit/>
          </a:bodyPr>
          <a:lstStyle/>
          <a:p>
            <a:r>
              <a:rPr lang="en-IN" b="1" i="1" dirty="0">
                <a:solidFill>
                  <a:srgbClr val="000000"/>
                </a:solidFill>
                <a:latin typeface="Helvetica Neue"/>
              </a:rPr>
              <a:t>STRIP PLOT :</a:t>
            </a:r>
            <a:endParaRPr lang="en-IN" dirty="0"/>
          </a:p>
        </p:txBody>
      </p:sp>
      <p:pic>
        <p:nvPicPr>
          <p:cNvPr id="5" name="Picture 4"/>
          <p:cNvPicPr>
            <a:picLocks noChangeAspect="1"/>
          </p:cNvPicPr>
          <p:nvPr/>
        </p:nvPicPr>
        <p:blipFill>
          <a:blip r:embed="rId2"/>
          <a:stretch>
            <a:fillRect/>
          </a:stretch>
        </p:blipFill>
        <p:spPr>
          <a:xfrm>
            <a:off x="205252" y="373566"/>
            <a:ext cx="4733925" cy="2570356"/>
          </a:xfrm>
          <a:prstGeom prst="rect">
            <a:avLst/>
          </a:prstGeom>
        </p:spPr>
      </p:pic>
      <p:sp>
        <p:nvSpPr>
          <p:cNvPr id="6" name="Rectangle 5"/>
          <p:cNvSpPr/>
          <p:nvPr/>
        </p:nvSpPr>
        <p:spPr>
          <a:xfrm>
            <a:off x="0" y="3128588"/>
            <a:ext cx="1890326" cy="369332"/>
          </a:xfrm>
          <a:prstGeom prst="rect">
            <a:avLst/>
          </a:prstGeom>
        </p:spPr>
        <p:txBody>
          <a:bodyPr wrap="none">
            <a:spAutoFit/>
          </a:bodyPr>
          <a:lstStyle/>
          <a:p>
            <a:r>
              <a:rPr lang="en-IN" b="1" i="1" dirty="0">
                <a:solidFill>
                  <a:srgbClr val="000000"/>
                </a:solidFill>
                <a:latin typeface="Helvetica Neue"/>
              </a:rPr>
              <a:t>SWARM PLOT :</a:t>
            </a:r>
            <a:endParaRPr lang="en-IN" dirty="0"/>
          </a:p>
        </p:txBody>
      </p:sp>
      <p:pic>
        <p:nvPicPr>
          <p:cNvPr id="7" name="Picture 6"/>
          <p:cNvPicPr>
            <a:picLocks noChangeAspect="1"/>
          </p:cNvPicPr>
          <p:nvPr/>
        </p:nvPicPr>
        <p:blipFill>
          <a:blip r:embed="rId3"/>
          <a:stretch>
            <a:fillRect/>
          </a:stretch>
        </p:blipFill>
        <p:spPr>
          <a:xfrm>
            <a:off x="114301" y="3497920"/>
            <a:ext cx="4824876" cy="3125904"/>
          </a:xfrm>
          <a:prstGeom prst="rect">
            <a:avLst/>
          </a:prstGeom>
        </p:spPr>
      </p:pic>
      <p:sp>
        <p:nvSpPr>
          <p:cNvPr id="8" name="Rectangle 7"/>
          <p:cNvSpPr/>
          <p:nvPr/>
        </p:nvSpPr>
        <p:spPr>
          <a:xfrm>
            <a:off x="4939177" y="627692"/>
            <a:ext cx="7250430" cy="2062103"/>
          </a:xfrm>
          <a:prstGeom prst="rect">
            <a:avLst/>
          </a:prstGeom>
        </p:spPr>
        <p:txBody>
          <a:bodyPr wrap="square">
            <a:spAutoFit/>
          </a:bodyPr>
          <a:lstStyle/>
          <a:p>
            <a:pPr>
              <a:buFont typeface="Arial" panose="020B0604020202020204" pitchFamily="34" charset="0"/>
              <a:buChar char="•"/>
            </a:pPr>
            <a:r>
              <a:rPr lang="en-US" sz="1600" dirty="0" smtClean="0">
                <a:solidFill>
                  <a:srgbClr val="000000"/>
                </a:solidFill>
                <a:latin typeface="Helvetica Neue"/>
              </a:rPr>
              <a:t>so</a:t>
            </a:r>
            <a:r>
              <a:rPr lang="en-US" sz="1600" dirty="0">
                <a:solidFill>
                  <a:srgbClr val="000000"/>
                </a:solidFill>
                <a:latin typeface="Helvetica Neue"/>
              </a:rPr>
              <a:t>, basically EMI is mostly comes to range between 0 to 20000. And here the petrol &amp; Disel are both the fuel types but mostly the cars having fuel type as petrol are used most and has </a:t>
            </a:r>
            <a:r>
              <a:rPr lang="en-US" sz="1600" dirty="0" smtClean="0">
                <a:solidFill>
                  <a:srgbClr val="000000"/>
                </a:solidFill>
                <a:latin typeface="Helvetica Neue"/>
              </a:rPr>
              <a:t>EMI </a:t>
            </a:r>
            <a:r>
              <a:rPr lang="en-US" sz="1600" dirty="0">
                <a:solidFill>
                  <a:srgbClr val="000000"/>
                </a:solidFill>
                <a:latin typeface="Helvetica Neue"/>
              </a:rPr>
              <a:t>is </a:t>
            </a:r>
            <a:r>
              <a:rPr lang="en-US" sz="1600" dirty="0" smtClean="0">
                <a:solidFill>
                  <a:srgbClr val="000000"/>
                </a:solidFill>
                <a:latin typeface="Helvetica Neue"/>
              </a:rPr>
              <a:t>also </a:t>
            </a:r>
            <a:r>
              <a:rPr lang="en-US" sz="1600" dirty="0">
                <a:solidFill>
                  <a:srgbClr val="000000"/>
                </a:solidFill>
                <a:latin typeface="Helvetica Neue"/>
              </a:rPr>
              <a:t>at minimum range of 0-20000 as compare to Petrol Cars, Disel cars having also EMI at range 0-20000 but the use of disel cars is less than petrol. and there is very less amount of CNG cars present in our data set having EMI between the same range. and the cars of EMI cost at Rs.40000 &amp; above there is minumum amount cars present having fuel type petrol and disel.</a:t>
            </a:r>
            <a:endParaRPr lang="en-US" sz="1600" b="0" i="0" dirty="0">
              <a:solidFill>
                <a:srgbClr val="000000"/>
              </a:solidFill>
              <a:effectLst/>
              <a:latin typeface="Helvetica Neue"/>
            </a:endParaRPr>
          </a:p>
        </p:txBody>
      </p:sp>
      <p:sp>
        <p:nvSpPr>
          <p:cNvPr id="9" name="Rectangle 8"/>
          <p:cNvSpPr/>
          <p:nvPr/>
        </p:nvSpPr>
        <p:spPr>
          <a:xfrm>
            <a:off x="4939177" y="3760810"/>
            <a:ext cx="7184951" cy="2062103"/>
          </a:xfrm>
          <a:prstGeom prst="rect">
            <a:avLst/>
          </a:prstGeom>
        </p:spPr>
        <p:txBody>
          <a:bodyPr wrap="square">
            <a:spAutoFit/>
          </a:bodyPr>
          <a:lstStyle/>
          <a:p>
            <a:pPr>
              <a:buFont typeface="Arial" panose="020B0604020202020204" pitchFamily="34" charset="0"/>
              <a:buChar char="•"/>
            </a:pPr>
            <a:r>
              <a:rPr lang="en-US" sz="1600" dirty="0" smtClean="0">
                <a:solidFill>
                  <a:srgbClr val="000000"/>
                </a:solidFill>
                <a:latin typeface="Helvetica Neue"/>
              </a:rPr>
              <a:t> </a:t>
            </a:r>
            <a:r>
              <a:rPr lang="en-US" sz="1600" dirty="0">
                <a:solidFill>
                  <a:srgbClr val="000000"/>
                </a:solidFill>
                <a:latin typeface="Helvetica Neue"/>
              </a:rPr>
              <a:t>so, basically KMs is mostly comes to range between 0 to 70000. And here the Petrol &amp; Disel are both the Fuel Types Cars used frequently but mostly the cars having Fuel Type as Petrol are used most.</a:t>
            </a:r>
          </a:p>
          <a:p>
            <a:pPr>
              <a:buFont typeface="Arial" panose="020B0604020202020204" pitchFamily="34" charset="0"/>
              <a:buChar char="•"/>
            </a:pPr>
            <a:r>
              <a:rPr lang="en-US" sz="1600" dirty="0">
                <a:solidFill>
                  <a:srgbClr val="000000"/>
                </a:solidFill>
                <a:latin typeface="Helvetica Neue"/>
              </a:rPr>
              <a:t>As </a:t>
            </a:r>
            <a:r>
              <a:rPr lang="en-US" sz="1600" dirty="0" smtClean="0">
                <a:solidFill>
                  <a:srgbClr val="000000"/>
                </a:solidFill>
                <a:latin typeface="Helvetica Neue"/>
              </a:rPr>
              <a:t>compare </a:t>
            </a:r>
            <a:r>
              <a:rPr lang="en-US" sz="1600" dirty="0">
                <a:solidFill>
                  <a:srgbClr val="000000"/>
                </a:solidFill>
                <a:latin typeface="Helvetica Neue"/>
              </a:rPr>
              <a:t>to petrol Cars, Disel cars having also KMs at range 0-70000 but the use of disel cars is less than petrol. and there is very less amount of CNG cars present in our data set having KMs range is 60000 aprox.</a:t>
            </a:r>
          </a:p>
          <a:p>
            <a:pPr>
              <a:buFont typeface="Arial" panose="020B0604020202020204" pitchFamily="34" charset="0"/>
              <a:buChar char="•"/>
            </a:pPr>
            <a:r>
              <a:rPr lang="en-US" sz="1600" dirty="0">
                <a:solidFill>
                  <a:srgbClr val="000000"/>
                </a:solidFill>
                <a:latin typeface="Helvetica Neue"/>
              </a:rPr>
              <a:t>And the cars having KMs70000 &amp; above there is very few amount cars present having fuel type petrol and disel.</a:t>
            </a:r>
            <a:endParaRPr lang="en-US" sz="1600" b="0" i="0" dirty="0">
              <a:solidFill>
                <a:srgbClr val="000000"/>
              </a:solidFill>
              <a:effectLst/>
              <a:latin typeface="Helvetica Neue"/>
            </a:endParaRPr>
          </a:p>
        </p:txBody>
      </p:sp>
    </p:spTree>
    <p:extLst>
      <p:ext uri="{BB962C8B-B14F-4D97-AF65-F5344CB8AC3E}">
        <p14:creationId xmlns:p14="http://schemas.microsoft.com/office/powerpoint/2010/main" val="119179987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158234"/>
            <a:ext cx="1886094" cy="369332"/>
          </a:xfrm>
          <a:prstGeom prst="rect">
            <a:avLst/>
          </a:prstGeom>
        </p:spPr>
        <p:txBody>
          <a:bodyPr wrap="none">
            <a:spAutoFit/>
          </a:bodyPr>
          <a:lstStyle/>
          <a:p>
            <a:r>
              <a:rPr lang="en-IN" b="1" i="1" dirty="0">
                <a:solidFill>
                  <a:srgbClr val="000000"/>
                </a:solidFill>
                <a:latin typeface="Helvetica Neue"/>
              </a:rPr>
              <a:t>HISTOGRAMS :</a:t>
            </a:r>
            <a:endParaRPr lang="en-IN" dirty="0"/>
          </a:p>
        </p:txBody>
      </p:sp>
      <p:pic>
        <p:nvPicPr>
          <p:cNvPr id="5" name="Picture 4"/>
          <p:cNvPicPr>
            <a:picLocks noChangeAspect="1"/>
          </p:cNvPicPr>
          <p:nvPr/>
        </p:nvPicPr>
        <p:blipFill>
          <a:blip r:embed="rId2"/>
          <a:stretch>
            <a:fillRect/>
          </a:stretch>
        </p:blipFill>
        <p:spPr>
          <a:xfrm>
            <a:off x="51579" y="527566"/>
            <a:ext cx="3669030" cy="2821424"/>
          </a:xfrm>
          <a:prstGeom prst="rect">
            <a:avLst/>
          </a:prstGeom>
        </p:spPr>
      </p:pic>
      <p:sp>
        <p:nvSpPr>
          <p:cNvPr id="6" name="Rectangle 5"/>
          <p:cNvSpPr/>
          <p:nvPr/>
        </p:nvSpPr>
        <p:spPr>
          <a:xfrm>
            <a:off x="51579" y="3441323"/>
            <a:ext cx="2001510" cy="369332"/>
          </a:xfrm>
          <a:prstGeom prst="rect">
            <a:avLst/>
          </a:prstGeom>
        </p:spPr>
        <p:txBody>
          <a:bodyPr wrap="none">
            <a:spAutoFit/>
          </a:bodyPr>
          <a:lstStyle/>
          <a:p>
            <a:r>
              <a:rPr lang="en-IN" b="1" i="1" dirty="0">
                <a:solidFill>
                  <a:srgbClr val="000000"/>
                </a:solidFill>
                <a:latin typeface="Helvetica Neue"/>
              </a:rPr>
              <a:t>DENSITY PLOT :</a:t>
            </a:r>
            <a:endParaRPr lang="en-IN" dirty="0"/>
          </a:p>
        </p:txBody>
      </p:sp>
      <p:pic>
        <p:nvPicPr>
          <p:cNvPr id="7" name="Picture 6"/>
          <p:cNvPicPr>
            <a:picLocks noChangeAspect="1"/>
          </p:cNvPicPr>
          <p:nvPr/>
        </p:nvPicPr>
        <p:blipFill>
          <a:blip r:embed="rId3"/>
          <a:stretch>
            <a:fillRect/>
          </a:stretch>
        </p:blipFill>
        <p:spPr>
          <a:xfrm>
            <a:off x="51578" y="3902988"/>
            <a:ext cx="3777471" cy="2905125"/>
          </a:xfrm>
          <a:prstGeom prst="rect">
            <a:avLst/>
          </a:prstGeom>
        </p:spPr>
      </p:pic>
      <p:sp>
        <p:nvSpPr>
          <p:cNvPr id="8" name="Rectangle 7"/>
          <p:cNvSpPr/>
          <p:nvPr/>
        </p:nvSpPr>
        <p:spPr>
          <a:xfrm>
            <a:off x="3611880" y="756166"/>
            <a:ext cx="8446770" cy="1569660"/>
          </a:xfrm>
          <a:prstGeom prst="rect">
            <a:avLst/>
          </a:prstGeom>
        </p:spPr>
        <p:txBody>
          <a:bodyPr wrap="square">
            <a:spAutoFit/>
          </a:bodyPr>
          <a:lstStyle/>
          <a:p>
            <a:pPr marL="285750" indent="-285750">
              <a:buFont typeface="Arial" panose="020B0604020202020204" pitchFamily="34" charset="0"/>
              <a:buChar char="•"/>
            </a:pPr>
            <a:r>
              <a:rPr lang="en-US" sz="1600" dirty="0" smtClean="0">
                <a:solidFill>
                  <a:srgbClr val="000000"/>
                </a:solidFill>
                <a:latin typeface="Helvetica Neue"/>
              </a:rPr>
              <a:t>So The most of the car's having model year in between 2017-2020 and it's percentage is very high like 80% &amp; above. and Car's of model Year 2010-2016 is present at minimum Percentage structure of car model year.</a:t>
            </a:r>
          </a:p>
          <a:p>
            <a:pPr marL="285750" indent="-285750">
              <a:buFont typeface="Arial" panose="020B0604020202020204" pitchFamily="34" charset="0"/>
              <a:buChar char="•"/>
            </a:pPr>
            <a:r>
              <a:rPr lang="en-US" sz="1600" dirty="0" smtClean="0">
                <a:solidFill>
                  <a:srgbClr val="000000"/>
                </a:solidFill>
                <a:latin typeface="Helvetica Neue"/>
              </a:rPr>
              <a:t> Also </a:t>
            </a:r>
            <a:r>
              <a:rPr lang="en-US" sz="1600" dirty="0">
                <a:solidFill>
                  <a:srgbClr val="000000"/>
                </a:solidFill>
                <a:latin typeface="Helvetica Neue"/>
              </a:rPr>
              <a:t>The car's of model year between 2010-2013 is present in very less amount in our </a:t>
            </a:r>
            <a:r>
              <a:rPr lang="en-US" sz="1600" dirty="0" smtClean="0">
                <a:solidFill>
                  <a:srgbClr val="000000"/>
                </a:solidFill>
                <a:latin typeface="Helvetica Neue"/>
              </a:rPr>
              <a:t>d </a:t>
            </a:r>
            <a:r>
              <a:rPr lang="en-US" sz="1600" dirty="0" err="1" smtClean="0">
                <a:solidFill>
                  <a:srgbClr val="000000"/>
                </a:solidFill>
                <a:latin typeface="Helvetica Neue"/>
              </a:rPr>
              <a:t>ataset</a:t>
            </a:r>
            <a:r>
              <a:rPr lang="en-US" sz="1600" dirty="0" smtClean="0">
                <a:solidFill>
                  <a:srgbClr val="000000"/>
                </a:solidFill>
                <a:latin typeface="Helvetica Neue"/>
              </a:rPr>
              <a:t> </a:t>
            </a:r>
            <a:r>
              <a:rPr lang="en-US" sz="1600" dirty="0">
                <a:solidFill>
                  <a:srgbClr val="000000"/>
                </a:solidFill>
                <a:latin typeface="Helvetica Neue"/>
              </a:rPr>
              <a:t>and 2017-2019 is the very high percentage of the car model year. But 2019 is the very high car model year in percentage wise as compare all of this year.</a:t>
            </a:r>
          </a:p>
        </p:txBody>
      </p:sp>
      <p:sp>
        <p:nvSpPr>
          <p:cNvPr id="9" name="Rectangle 8"/>
          <p:cNvSpPr/>
          <p:nvPr/>
        </p:nvSpPr>
        <p:spPr>
          <a:xfrm>
            <a:off x="3720609" y="4532858"/>
            <a:ext cx="8338041" cy="1107996"/>
          </a:xfrm>
          <a:prstGeom prst="rect">
            <a:avLst/>
          </a:prstGeom>
        </p:spPr>
        <p:txBody>
          <a:bodyPr wrap="square">
            <a:spAutoFit/>
          </a:bodyPr>
          <a:lstStyle/>
          <a:p>
            <a:pPr marL="285750" indent="-285750">
              <a:buFont typeface="Arial" panose="020B0604020202020204" pitchFamily="34" charset="0"/>
              <a:buChar char="•"/>
            </a:pPr>
            <a:r>
              <a:rPr lang="en-US" sz="1600" dirty="0" smtClean="0">
                <a:solidFill>
                  <a:srgbClr val="000000"/>
                </a:solidFill>
                <a:latin typeface="Helvetica Neue"/>
              </a:rPr>
              <a:t>Here </a:t>
            </a:r>
            <a:r>
              <a:rPr lang="en-US" sz="1600" dirty="0">
                <a:solidFill>
                  <a:srgbClr val="000000"/>
                </a:solidFill>
                <a:latin typeface="Helvetica Neue"/>
              </a:rPr>
              <a:t>cost of some cars is very high which is shown in graph as density of cost i.e it is grater than 4 as density wise. and also the cost of 0.50% cars i.e between 0-1 that having cost in </a:t>
            </a:r>
            <a:r>
              <a:rPr lang="en-US" sz="1600" dirty="0" smtClean="0">
                <a:solidFill>
                  <a:srgbClr val="000000"/>
                </a:solidFill>
                <a:latin typeface="Helvetica Neue"/>
              </a:rPr>
              <a:t>between </a:t>
            </a:r>
            <a:r>
              <a:rPr lang="en-US" sz="1600" dirty="0">
                <a:solidFill>
                  <a:srgbClr val="000000"/>
                </a:solidFill>
                <a:latin typeface="Helvetica Neue"/>
              </a:rPr>
              <a:t>0.25 to 0.75. and cost of remaning cars present in our dataset is very low as compare to others</a:t>
            </a:r>
            <a:r>
              <a:rPr lang="en-US" dirty="0">
                <a:solidFill>
                  <a:srgbClr val="000000"/>
                </a:solidFill>
                <a:latin typeface="Helvetica Neue"/>
              </a:rPr>
              <a:t>.</a:t>
            </a:r>
            <a:endParaRPr lang="en-US" b="0" i="0" dirty="0">
              <a:solidFill>
                <a:srgbClr val="000000"/>
              </a:solidFill>
              <a:effectLst/>
              <a:latin typeface="Helvetica Neue"/>
            </a:endParaRPr>
          </a:p>
        </p:txBody>
      </p:sp>
    </p:spTree>
    <p:extLst>
      <p:ext uri="{BB962C8B-B14F-4D97-AF65-F5344CB8AC3E}">
        <p14:creationId xmlns:p14="http://schemas.microsoft.com/office/powerpoint/2010/main" val="32536426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5707" y="133143"/>
            <a:ext cx="1672253" cy="369332"/>
          </a:xfrm>
          <a:prstGeom prst="rect">
            <a:avLst/>
          </a:prstGeom>
        </p:spPr>
        <p:txBody>
          <a:bodyPr wrap="none">
            <a:spAutoFit/>
          </a:bodyPr>
          <a:lstStyle/>
          <a:p>
            <a:r>
              <a:rPr lang="en-IN" b="1" i="1" dirty="0">
                <a:solidFill>
                  <a:srgbClr val="000000"/>
                </a:solidFill>
                <a:latin typeface="Helvetica Neue"/>
              </a:rPr>
              <a:t>RUG PLOTS :</a:t>
            </a:r>
            <a:endParaRPr lang="en-IN" dirty="0"/>
          </a:p>
        </p:txBody>
      </p:sp>
      <p:pic>
        <p:nvPicPr>
          <p:cNvPr id="6" name="Picture 5"/>
          <p:cNvPicPr>
            <a:picLocks noChangeAspect="1"/>
          </p:cNvPicPr>
          <p:nvPr/>
        </p:nvPicPr>
        <p:blipFill>
          <a:blip r:embed="rId2"/>
          <a:stretch>
            <a:fillRect/>
          </a:stretch>
        </p:blipFill>
        <p:spPr>
          <a:xfrm>
            <a:off x="162522" y="502475"/>
            <a:ext cx="3190875" cy="3095625"/>
          </a:xfrm>
          <a:prstGeom prst="rect">
            <a:avLst/>
          </a:prstGeom>
        </p:spPr>
      </p:pic>
      <p:sp>
        <p:nvSpPr>
          <p:cNvPr id="7" name="Rectangle 6"/>
          <p:cNvSpPr/>
          <p:nvPr/>
        </p:nvSpPr>
        <p:spPr>
          <a:xfrm>
            <a:off x="162522" y="3598100"/>
            <a:ext cx="1659429" cy="369332"/>
          </a:xfrm>
          <a:prstGeom prst="rect">
            <a:avLst/>
          </a:prstGeom>
        </p:spPr>
        <p:txBody>
          <a:bodyPr wrap="none">
            <a:spAutoFit/>
          </a:bodyPr>
          <a:lstStyle/>
          <a:p>
            <a:r>
              <a:rPr lang="en-IN" b="1" i="1" dirty="0">
                <a:solidFill>
                  <a:srgbClr val="000000"/>
                </a:solidFill>
                <a:latin typeface="Helvetica Neue"/>
              </a:rPr>
              <a:t>BOX PLOTS :</a:t>
            </a:r>
            <a:endParaRPr lang="en-IN" dirty="0"/>
          </a:p>
        </p:txBody>
      </p:sp>
      <p:pic>
        <p:nvPicPr>
          <p:cNvPr id="8" name="Picture 7"/>
          <p:cNvPicPr>
            <a:picLocks noChangeAspect="1"/>
          </p:cNvPicPr>
          <p:nvPr/>
        </p:nvPicPr>
        <p:blipFill>
          <a:blip r:embed="rId3"/>
          <a:stretch>
            <a:fillRect/>
          </a:stretch>
        </p:blipFill>
        <p:spPr>
          <a:xfrm>
            <a:off x="85707" y="3967432"/>
            <a:ext cx="9080595" cy="2726293"/>
          </a:xfrm>
          <a:prstGeom prst="rect">
            <a:avLst/>
          </a:prstGeom>
        </p:spPr>
      </p:pic>
      <p:sp>
        <p:nvSpPr>
          <p:cNvPr id="9" name="Rectangle 8"/>
          <p:cNvSpPr/>
          <p:nvPr/>
        </p:nvSpPr>
        <p:spPr>
          <a:xfrm>
            <a:off x="3353397" y="1093490"/>
            <a:ext cx="8745676" cy="1077218"/>
          </a:xfrm>
          <a:prstGeom prst="rect">
            <a:avLst/>
          </a:prstGeom>
        </p:spPr>
        <p:txBody>
          <a:bodyPr wrap="square">
            <a:spAutoFit/>
          </a:bodyPr>
          <a:lstStyle/>
          <a:p>
            <a:pPr>
              <a:buFont typeface="Arial" panose="020B0604020202020204" pitchFamily="34" charset="0"/>
              <a:buChar char="•"/>
            </a:pPr>
            <a:r>
              <a:rPr lang="en-US" sz="1600" dirty="0">
                <a:solidFill>
                  <a:srgbClr val="000000"/>
                </a:solidFill>
                <a:latin typeface="Helvetica Neue"/>
              </a:rPr>
              <a:t>Here The density of cars which having minumum amount of EMI upto Rs.25000 is very high which is between 2.5-3.0 of the density as shown in graph. and their are very few cars like density in between 0.0-0.5 which has very high amount of EMI cost between Rs.40000-Rs.140000 are shown here.</a:t>
            </a:r>
            <a:endParaRPr lang="en-US" sz="1600" b="0" i="0" dirty="0">
              <a:solidFill>
                <a:srgbClr val="000000"/>
              </a:solidFill>
              <a:effectLst/>
              <a:latin typeface="Helvetica Neue"/>
            </a:endParaRPr>
          </a:p>
        </p:txBody>
      </p:sp>
      <p:sp>
        <p:nvSpPr>
          <p:cNvPr id="10" name="Rectangle 9"/>
          <p:cNvSpPr/>
          <p:nvPr/>
        </p:nvSpPr>
        <p:spPr>
          <a:xfrm>
            <a:off x="9288966" y="3967432"/>
            <a:ext cx="2810107" cy="2308324"/>
          </a:xfrm>
          <a:prstGeom prst="rect">
            <a:avLst/>
          </a:prstGeom>
        </p:spPr>
        <p:txBody>
          <a:bodyPr wrap="square">
            <a:spAutoFit/>
          </a:bodyPr>
          <a:lstStyle/>
          <a:p>
            <a:pPr>
              <a:buFont typeface="Arial" panose="020B0604020202020204" pitchFamily="34" charset="0"/>
              <a:buChar char="•"/>
            </a:pPr>
            <a:r>
              <a:rPr lang="en-US" dirty="0">
                <a:solidFill>
                  <a:srgbClr val="000000"/>
                </a:solidFill>
                <a:latin typeface="Helvetica Neue"/>
              </a:rPr>
              <a:t>This graph shows us the range of KMs of cars .The Cars having </a:t>
            </a:r>
            <a:r>
              <a:rPr lang="en-US" dirty="0" smtClean="0">
                <a:solidFill>
                  <a:srgbClr val="000000"/>
                </a:solidFill>
                <a:latin typeface="Helvetica Neue"/>
              </a:rPr>
              <a:t>KMs </a:t>
            </a:r>
            <a:r>
              <a:rPr lang="en-US" dirty="0">
                <a:solidFill>
                  <a:srgbClr val="000000"/>
                </a:solidFill>
                <a:latin typeface="Helvetica Neue"/>
              </a:rPr>
              <a:t>between the range 20000-40000 is </a:t>
            </a:r>
            <a:r>
              <a:rPr lang="en-US" dirty="0" smtClean="0">
                <a:solidFill>
                  <a:srgbClr val="000000"/>
                </a:solidFill>
                <a:latin typeface="Helvetica Neue"/>
              </a:rPr>
              <a:t>maximum </a:t>
            </a:r>
            <a:r>
              <a:rPr lang="en-US" dirty="0">
                <a:solidFill>
                  <a:srgbClr val="000000"/>
                </a:solidFill>
                <a:latin typeface="Helvetica Neue"/>
              </a:rPr>
              <a:t>than the cars having KMs between range 40000-60000.</a:t>
            </a:r>
            <a:endParaRPr lang="en-US" b="0" i="0" dirty="0">
              <a:solidFill>
                <a:srgbClr val="000000"/>
              </a:solidFill>
              <a:effectLst/>
              <a:latin typeface="Helvetica Neue"/>
            </a:endParaRPr>
          </a:p>
        </p:txBody>
      </p:sp>
    </p:spTree>
    <p:extLst>
      <p:ext uri="{BB962C8B-B14F-4D97-AF65-F5344CB8AC3E}">
        <p14:creationId xmlns:p14="http://schemas.microsoft.com/office/powerpoint/2010/main" val="253007650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313180" cy="369332"/>
          </a:xfrm>
          <a:prstGeom prst="rect">
            <a:avLst/>
          </a:prstGeom>
        </p:spPr>
        <p:txBody>
          <a:bodyPr wrap="none">
            <a:spAutoFit/>
          </a:bodyPr>
          <a:lstStyle/>
          <a:p>
            <a:r>
              <a:rPr lang="en-IN" b="1" i="1" dirty="0" err="1">
                <a:solidFill>
                  <a:srgbClr val="000000"/>
                </a:solidFill>
                <a:latin typeface="Helvetica Neue"/>
              </a:rPr>
              <a:t>distplot</a:t>
            </a:r>
            <a:r>
              <a:rPr lang="en-IN" b="1" i="1" dirty="0">
                <a:solidFill>
                  <a:srgbClr val="000000"/>
                </a:solidFill>
                <a:latin typeface="Helvetica Neue"/>
              </a:rPr>
              <a:t>() :</a:t>
            </a:r>
            <a:endParaRPr lang="en-IN" dirty="0"/>
          </a:p>
        </p:txBody>
      </p:sp>
      <p:pic>
        <p:nvPicPr>
          <p:cNvPr id="6" name="Picture 5"/>
          <p:cNvPicPr>
            <a:picLocks noChangeAspect="1"/>
          </p:cNvPicPr>
          <p:nvPr/>
        </p:nvPicPr>
        <p:blipFill>
          <a:blip r:embed="rId2"/>
          <a:stretch>
            <a:fillRect/>
          </a:stretch>
        </p:blipFill>
        <p:spPr>
          <a:xfrm>
            <a:off x="120920" y="369333"/>
            <a:ext cx="3876675" cy="2864522"/>
          </a:xfrm>
          <a:prstGeom prst="rect">
            <a:avLst/>
          </a:prstGeom>
        </p:spPr>
      </p:pic>
      <p:sp>
        <p:nvSpPr>
          <p:cNvPr id="7" name="Rectangle 6"/>
          <p:cNvSpPr/>
          <p:nvPr/>
        </p:nvSpPr>
        <p:spPr>
          <a:xfrm>
            <a:off x="130524" y="3233855"/>
            <a:ext cx="1928733" cy="369332"/>
          </a:xfrm>
          <a:prstGeom prst="rect">
            <a:avLst/>
          </a:prstGeom>
        </p:spPr>
        <p:txBody>
          <a:bodyPr wrap="none">
            <a:spAutoFit/>
          </a:bodyPr>
          <a:lstStyle/>
          <a:p>
            <a:r>
              <a:rPr lang="en-IN" b="1" i="1" dirty="0" smtClean="0">
                <a:solidFill>
                  <a:srgbClr val="000000"/>
                </a:solidFill>
                <a:latin typeface="Helvetica Neue"/>
              </a:rPr>
              <a:t>VIOLIN PLOTS :</a:t>
            </a:r>
            <a:endParaRPr lang="en-IN" dirty="0"/>
          </a:p>
        </p:txBody>
      </p:sp>
      <p:pic>
        <p:nvPicPr>
          <p:cNvPr id="8" name="Picture 7"/>
          <p:cNvPicPr>
            <a:picLocks noChangeAspect="1"/>
          </p:cNvPicPr>
          <p:nvPr/>
        </p:nvPicPr>
        <p:blipFill>
          <a:blip r:embed="rId3"/>
          <a:stretch>
            <a:fillRect/>
          </a:stretch>
        </p:blipFill>
        <p:spPr>
          <a:xfrm>
            <a:off x="0" y="3713356"/>
            <a:ext cx="5505450" cy="2892696"/>
          </a:xfrm>
          <a:prstGeom prst="rect">
            <a:avLst/>
          </a:prstGeom>
        </p:spPr>
      </p:pic>
      <p:sp>
        <p:nvSpPr>
          <p:cNvPr id="9" name="Rectangle 8"/>
          <p:cNvSpPr/>
          <p:nvPr/>
        </p:nvSpPr>
        <p:spPr>
          <a:xfrm>
            <a:off x="3997595" y="703617"/>
            <a:ext cx="8090327" cy="1846659"/>
          </a:xfrm>
          <a:prstGeom prst="rect">
            <a:avLst/>
          </a:prstGeom>
        </p:spPr>
        <p:txBody>
          <a:bodyPr wrap="square">
            <a:spAutoFit/>
          </a:bodyPr>
          <a:lstStyle/>
          <a:p>
            <a:pPr>
              <a:buFont typeface="Arial" panose="020B0604020202020204" pitchFamily="34" charset="0"/>
              <a:buChar char="•"/>
            </a:pPr>
            <a:r>
              <a:rPr lang="en-US" sz="1600" dirty="0">
                <a:solidFill>
                  <a:srgbClr val="000000"/>
                </a:solidFill>
                <a:latin typeface="Helvetica Neue"/>
              </a:rPr>
              <a:t>This plot is Car Model year and their Density of Car's which present in given Year's .So The most of the car's of model year present in year 2017-2021 and it's density is very high i.e 0.4 &amp; above. and Car's of model Year 2010-2015 is present at minimum density structure of car model year.</a:t>
            </a:r>
          </a:p>
          <a:p>
            <a:pPr>
              <a:buFont typeface="Arial" panose="020B0604020202020204" pitchFamily="34" charset="0"/>
              <a:buChar char="•"/>
            </a:pPr>
            <a:r>
              <a:rPr lang="en-US" sz="1600" dirty="0">
                <a:solidFill>
                  <a:srgbClr val="000000"/>
                </a:solidFill>
                <a:latin typeface="Helvetica Neue"/>
              </a:rPr>
              <a:t>Also car's of model year 2010-2012 is present in very less amount and basically 2017-19 is the very high percentage of the car model year</a:t>
            </a:r>
            <a:r>
              <a:rPr lang="en-US" sz="1600" dirty="0" smtClean="0">
                <a:solidFill>
                  <a:srgbClr val="000000"/>
                </a:solidFill>
                <a:latin typeface="Helvetica Neue"/>
              </a:rPr>
              <a:t>. But </a:t>
            </a:r>
            <a:r>
              <a:rPr lang="en-US" sz="1600" dirty="0">
                <a:solidFill>
                  <a:srgbClr val="000000"/>
                </a:solidFill>
                <a:latin typeface="Helvetica Neue"/>
              </a:rPr>
              <a:t>2019 is the very high car model year in percentage wise as compare all of this year</a:t>
            </a:r>
            <a:r>
              <a:rPr lang="en-US" dirty="0" smtClean="0">
                <a:solidFill>
                  <a:srgbClr val="000000"/>
                </a:solidFill>
                <a:latin typeface="Helvetica Neue"/>
              </a:rPr>
              <a:t>.</a:t>
            </a:r>
            <a:endParaRPr lang="en-US" dirty="0">
              <a:solidFill>
                <a:srgbClr val="000000"/>
              </a:solidFill>
              <a:latin typeface="Helvetica Neue"/>
            </a:endParaRPr>
          </a:p>
        </p:txBody>
      </p:sp>
      <p:sp>
        <p:nvSpPr>
          <p:cNvPr id="10" name="Rectangle 9"/>
          <p:cNvSpPr/>
          <p:nvPr/>
        </p:nvSpPr>
        <p:spPr>
          <a:xfrm>
            <a:off x="5505450" y="4078418"/>
            <a:ext cx="6813395" cy="1815882"/>
          </a:xfrm>
          <a:prstGeom prst="rect">
            <a:avLst/>
          </a:prstGeom>
        </p:spPr>
        <p:txBody>
          <a:bodyPr wrap="square">
            <a:spAutoFit/>
          </a:bodyPr>
          <a:lstStyle/>
          <a:p>
            <a:pPr>
              <a:buFont typeface="Arial" panose="020B0604020202020204" pitchFamily="34" charset="0"/>
              <a:buChar char="•"/>
            </a:pPr>
            <a:r>
              <a:rPr lang="en-US" sz="1600" dirty="0">
                <a:solidFill>
                  <a:srgbClr val="000000"/>
                </a:solidFill>
                <a:latin typeface="Helvetica Neue"/>
              </a:rPr>
              <a:t>The </a:t>
            </a:r>
            <a:r>
              <a:rPr lang="en-US" sz="1600" dirty="0" smtClean="0">
                <a:solidFill>
                  <a:srgbClr val="000000"/>
                </a:solidFill>
                <a:latin typeface="Helvetica Neue"/>
              </a:rPr>
              <a:t>Violin </a:t>
            </a:r>
            <a:r>
              <a:rPr lang="en-US" sz="1600" dirty="0">
                <a:solidFill>
                  <a:srgbClr val="000000"/>
                </a:solidFill>
                <a:latin typeface="Helvetica Neue"/>
              </a:rPr>
              <a:t>Plot of 'Cost' of Cars considering its Fuel Type like Petrol, Disel, </a:t>
            </a:r>
            <a:r>
              <a:rPr lang="en-US" sz="1600" dirty="0" smtClean="0">
                <a:solidFill>
                  <a:srgbClr val="000000"/>
                </a:solidFill>
                <a:latin typeface="Helvetica Neue"/>
              </a:rPr>
              <a:t>CNG and </a:t>
            </a:r>
            <a:r>
              <a:rPr lang="en-US" sz="1600" dirty="0">
                <a:solidFill>
                  <a:srgbClr val="000000"/>
                </a:solidFill>
                <a:latin typeface="Helvetica Neue"/>
              </a:rPr>
              <a:t>here from the plot based on our dataset we observe that on the above of 0.75 of cost there are very few vheical range it is near about 1% only but under 0.75 of cost there is maximum range of Cost of vehical. Also it shows in the range of 0.00 to 0.25 of cost there is very maximum range area of cost of vehical depends on Fuel Type and that's the informataion of Cost of cars by using its Fuel type shown here.</a:t>
            </a:r>
            <a:endParaRPr lang="en-US" sz="1600" b="0" i="0" dirty="0">
              <a:solidFill>
                <a:srgbClr val="000000"/>
              </a:solidFill>
              <a:effectLst/>
              <a:latin typeface="Helvetica Neue"/>
            </a:endParaRPr>
          </a:p>
        </p:txBody>
      </p:sp>
    </p:spTree>
    <p:extLst>
      <p:ext uri="{BB962C8B-B14F-4D97-AF65-F5344CB8AC3E}">
        <p14:creationId xmlns:p14="http://schemas.microsoft.com/office/powerpoint/2010/main" val="99344063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402948" cy="369332"/>
          </a:xfrm>
          <a:prstGeom prst="rect">
            <a:avLst/>
          </a:prstGeom>
        </p:spPr>
        <p:txBody>
          <a:bodyPr wrap="none">
            <a:spAutoFit/>
          </a:bodyPr>
          <a:lstStyle/>
          <a:p>
            <a:r>
              <a:rPr lang="en-IN" b="1" i="1" dirty="0">
                <a:solidFill>
                  <a:srgbClr val="000000"/>
                </a:solidFill>
                <a:latin typeface="Helvetica Neue"/>
              </a:rPr>
              <a:t>Histogram:</a:t>
            </a:r>
            <a:endParaRPr lang="en-IN" dirty="0"/>
          </a:p>
        </p:txBody>
      </p:sp>
      <p:pic>
        <p:nvPicPr>
          <p:cNvPr id="5" name="Picture 4"/>
          <p:cNvPicPr>
            <a:picLocks noChangeAspect="1"/>
          </p:cNvPicPr>
          <p:nvPr/>
        </p:nvPicPr>
        <p:blipFill>
          <a:blip r:embed="rId2"/>
          <a:stretch>
            <a:fillRect/>
          </a:stretch>
        </p:blipFill>
        <p:spPr>
          <a:xfrm>
            <a:off x="122663" y="471372"/>
            <a:ext cx="5343525" cy="2566460"/>
          </a:xfrm>
          <a:prstGeom prst="rect">
            <a:avLst/>
          </a:prstGeom>
        </p:spPr>
      </p:pic>
      <p:sp>
        <p:nvSpPr>
          <p:cNvPr id="6" name="Rectangle 5"/>
          <p:cNvSpPr/>
          <p:nvPr/>
        </p:nvSpPr>
        <p:spPr>
          <a:xfrm>
            <a:off x="68997" y="3179777"/>
            <a:ext cx="1595309" cy="369332"/>
          </a:xfrm>
          <a:prstGeom prst="rect">
            <a:avLst/>
          </a:prstGeom>
        </p:spPr>
        <p:txBody>
          <a:bodyPr wrap="none">
            <a:spAutoFit/>
          </a:bodyPr>
          <a:lstStyle/>
          <a:p>
            <a:r>
              <a:rPr lang="en-IN" b="1" i="1" dirty="0">
                <a:solidFill>
                  <a:srgbClr val="000000"/>
                </a:solidFill>
                <a:latin typeface="Helvetica Neue"/>
              </a:rPr>
              <a:t>Density Plot</a:t>
            </a:r>
            <a:r>
              <a:rPr lang="en-IN" b="1" i="1" dirty="0" smtClean="0">
                <a:solidFill>
                  <a:srgbClr val="000000"/>
                </a:solidFill>
                <a:latin typeface="Helvetica Neue"/>
              </a:rPr>
              <a:t>:</a:t>
            </a:r>
            <a:endParaRPr lang="en-IN" dirty="0"/>
          </a:p>
        </p:txBody>
      </p:sp>
      <p:pic>
        <p:nvPicPr>
          <p:cNvPr id="7" name="Picture 6"/>
          <p:cNvPicPr>
            <a:picLocks noChangeAspect="1"/>
          </p:cNvPicPr>
          <p:nvPr/>
        </p:nvPicPr>
        <p:blipFill>
          <a:blip r:embed="rId3"/>
          <a:stretch>
            <a:fillRect/>
          </a:stretch>
        </p:blipFill>
        <p:spPr>
          <a:xfrm>
            <a:off x="68998" y="3691054"/>
            <a:ext cx="5317042" cy="3066584"/>
          </a:xfrm>
          <a:prstGeom prst="rect">
            <a:avLst/>
          </a:prstGeom>
        </p:spPr>
      </p:pic>
      <p:sp>
        <p:nvSpPr>
          <p:cNvPr id="8" name="Rectangle 7"/>
          <p:cNvSpPr/>
          <p:nvPr/>
        </p:nvSpPr>
        <p:spPr>
          <a:xfrm>
            <a:off x="5386040" y="1123646"/>
            <a:ext cx="6657277" cy="1323439"/>
          </a:xfrm>
          <a:prstGeom prst="rect">
            <a:avLst/>
          </a:prstGeom>
        </p:spPr>
        <p:txBody>
          <a:bodyPr wrap="square">
            <a:spAutoFit/>
          </a:bodyPr>
          <a:lstStyle/>
          <a:p>
            <a:pPr>
              <a:buFont typeface="Arial" panose="020B0604020202020204" pitchFamily="34" charset="0"/>
              <a:buChar char="•"/>
            </a:pPr>
            <a:r>
              <a:rPr lang="en-US" sz="1600" dirty="0">
                <a:solidFill>
                  <a:srgbClr val="000000"/>
                </a:solidFill>
                <a:latin typeface="Helvetica Neue"/>
              </a:rPr>
              <a:t>Here The count of cars which has </a:t>
            </a:r>
            <a:r>
              <a:rPr lang="en-US" sz="1600" dirty="0" smtClean="0">
                <a:solidFill>
                  <a:srgbClr val="000000"/>
                </a:solidFill>
                <a:latin typeface="Helvetica Neue"/>
              </a:rPr>
              <a:t>minimum </a:t>
            </a:r>
            <a:r>
              <a:rPr lang="en-US" sz="1600" dirty="0">
                <a:solidFill>
                  <a:srgbClr val="000000"/>
                </a:solidFill>
                <a:latin typeface="Helvetica Neue"/>
              </a:rPr>
              <a:t>amount of EMI cost between the range 0-25000 is very high which is approx to 80% of the total count .and their are very few cars which has very high amount of EMI cost between Rs.50000-Rs.12500 are shown here which has count </a:t>
            </a:r>
            <a:r>
              <a:rPr lang="en-US" sz="1600" dirty="0" smtClean="0">
                <a:solidFill>
                  <a:srgbClr val="000000"/>
                </a:solidFill>
                <a:latin typeface="Helvetica Neue"/>
              </a:rPr>
              <a:t>between </a:t>
            </a:r>
            <a:r>
              <a:rPr lang="en-US" sz="1600" dirty="0">
                <a:solidFill>
                  <a:srgbClr val="000000"/>
                </a:solidFill>
                <a:latin typeface="Helvetica Neue"/>
              </a:rPr>
              <a:t>range 0-15 aprox.</a:t>
            </a:r>
            <a:endParaRPr lang="en-US" sz="1600" b="0" i="0" dirty="0">
              <a:solidFill>
                <a:srgbClr val="000000"/>
              </a:solidFill>
              <a:effectLst/>
              <a:latin typeface="Helvetica Neue"/>
            </a:endParaRPr>
          </a:p>
        </p:txBody>
      </p:sp>
      <p:sp>
        <p:nvSpPr>
          <p:cNvPr id="9" name="Rectangle 8"/>
          <p:cNvSpPr/>
          <p:nvPr/>
        </p:nvSpPr>
        <p:spPr>
          <a:xfrm>
            <a:off x="5386039" y="4702241"/>
            <a:ext cx="6657277" cy="1077218"/>
          </a:xfrm>
          <a:prstGeom prst="rect">
            <a:avLst/>
          </a:prstGeom>
        </p:spPr>
        <p:txBody>
          <a:bodyPr wrap="square">
            <a:spAutoFit/>
          </a:bodyPr>
          <a:lstStyle/>
          <a:p>
            <a:pPr>
              <a:buFont typeface="Arial" panose="020B0604020202020204" pitchFamily="34" charset="0"/>
              <a:buChar char="•"/>
            </a:pPr>
            <a:r>
              <a:rPr lang="en-US" sz="1600" dirty="0">
                <a:solidFill>
                  <a:srgbClr val="000000"/>
                </a:solidFill>
                <a:latin typeface="Helvetica Neue"/>
              </a:rPr>
              <a:t>The Cars having </a:t>
            </a:r>
            <a:r>
              <a:rPr lang="en-US" sz="1600" dirty="0" smtClean="0">
                <a:solidFill>
                  <a:srgbClr val="000000"/>
                </a:solidFill>
                <a:latin typeface="Helvetica Neue"/>
              </a:rPr>
              <a:t>KMs </a:t>
            </a:r>
            <a:r>
              <a:rPr lang="en-US" sz="1600" dirty="0">
                <a:solidFill>
                  <a:srgbClr val="000000"/>
                </a:solidFill>
                <a:latin typeface="Helvetica Neue"/>
              </a:rPr>
              <a:t>between the range 20000-40000 is maximum. i.e its density is grater than 1.75 and the cars having KMs between range 40000-60000 have density in between 1.00-1.50.are observed from this graph.</a:t>
            </a:r>
            <a:endParaRPr lang="en-US" sz="1600" b="0" i="0" dirty="0">
              <a:solidFill>
                <a:srgbClr val="000000"/>
              </a:solidFill>
              <a:effectLst/>
              <a:latin typeface="Helvetica Neue"/>
            </a:endParaRPr>
          </a:p>
        </p:txBody>
      </p:sp>
    </p:spTree>
    <p:extLst>
      <p:ext uri="{BB962C8B-B14F-4D97-AF65-F5344CB8AC3E}">
        <p14:creationId xmlns:p14="http://schemas.microsoft.com/office/powerpoint/2010/main" val="19543356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612493" cy="369332"/>
          </a:xfrm>
          <a:prstGeom prst="rect">
            <a:avLst/>
          </a:prstGeom>
        </p:spPr>
        <p:txBody>
          <a:bodyPr wrap="none">
            <a:spAutoFit/>
          </a:bodyPr>
          <a:lstStyle/>
          <a:p>
            <a:r>
              <a:rPr lang="en-IN" b="1" i="1" dirty="0">
                <a:solidFill>
                  <a:srgbClr val="000000"/>
                </a:solidFill>
                <a:latin typeface="Helvetica Neue"/>
              </a:rPr>
              <a:t>BAR CHART:</a:t>
            </a:r>
            <a:endParaRPr lang="en-IN" dirty="0"/>
          </a:p>
        </p:txBody>
      </p:sp>
      <p:pic>
        <p:nvPicPr>
          <p:cNvPr id="6" name="Picture 5"/>
          <p:cNvPicPr>
            <a:picLocks noChangeAspect="1"/>
          </p:cNvPicPr>
          <p:nvPr/>
        </p:nvPicPr>
        <p:blipFill>
          <a:blip r:embed="rId2"/>
          <a:stretch>
            <a:fillRect/>
          </a:stretch>
        </p:blipFill>
        <p:spPr>
          <a:xfrm>
            <a:off x="47000" y="278781"/>
            <a:ext cx="4505440" cy="2798956"/>
          </a:xfrm>
          <a:prstGeom prst="rect">
            <a:avLst/>
          </a:prstGeom>
        </p:spPr>
      </p:pic>
      <p:pic>
        <p:nvPicPr>
          <p:cNvPr id="8" name="Picture 7"/>
          <p:cNvPicPr>
            <a:picLocks noChangeAspect="1"/>
          </p:cNvPicPr>
          <p:nvPr/>
        </p:nvPicPr>
        <p:blipFill>
          <a:blip r:embed="rId3"/>
          <a:stretch>
            <a:fillRect/>
          </a:stretch>
        </p:blipFill>
        <p:spPr>
          <a:xfrm>
            <a:off x="47000" y="3470031"/>
            <a:ext cx="4034346" cy="3298758"/>
          </a:xfrm>
          <a:prstGeom prst="rect">
            <a:avLst/>
          </a:prstGeom>
        </p:spPr>
      </p:pic>
      <p:sp>
        <p:nvSpPr>
          <p:cNvPr id="9" name="Rectangle 8"/>
          <p:cNvSpPr/>
          <p:nvPr/>
        </p:nvSpPr>
        <p:spPr>
          <a:xfrm>
            <a:off x="4642367" y="3470031"/>
            <a:ext cx="7362092" cy="923330"/>
          </a:xfrm>
          <a:prstGeom prst="rect">
            <a:avLst/>
          </a:prstGeom>
        </p:spPr>
        <p:txBody>
          <a:bodyPr wrap="square">
            <a:spAutoFit/>
          </a:bodyPr>
          <a:lstStyle/>
          <a:p>
            <a:pPr marL="285750" indent="-285750">
              <a:buFont typeface="Arial" panose="020B0604020202020204" pitchFamily="34" charset="0"/>
              <a:buChar char="•"/>
            </a:pPr>
            <a:r>
              <a:rPr lang="en-US" dirty="0" smtClean="0">
                <a:solidFill>
                  <a:srgbClr val="000000"/>
                </a:solidFill>
                <a:latin typeface="Helvetica Neue"/>
              </a:rPr>
              <a:t>Also </a:t>
            </a:r>
            <a:r>
              <a:rPr lang="en-US" dirty="0">
                <a:solidFill>
                  <a:srgbClr val="000000"/>
                </a:solidFill>
                <a:latin typeface="Helvetica Neue"/>
              </a:rPr>
              <a:t>From by this pie diagrame we can observe that their are 69.6% of Petrol Cars, 30.2% of Disel Cars And 0.2% of CNG Cars present in our data set.</a:t>
            </a:r>
            <a:endParaRPr lang="en-US" b="0" i="0" dirty="0">
              <a:solidFill>
                <a:srgbClr val="000000"/>
              </a:solidFill>
              <a:effectLst/>
              <a:latin typeface="Helvetica Neue"/>
            </a:endParaRPr>
          </a:p>
        </p:txBody>
      </p:sp>
      <p:sp>
        <p:nvSpPr>
          <p:cNvPr id="10" name="Rectangle 9"/>
          <p:cNvSpPr/>
          <p:nvPr/>
        </p:nvSpPr>
        <p:spPr>
          <a:xfrm>
            <a:off x="4536887" y="369332"/>
            <a:ext cx="7573052" cy="1200329"/>
          </a:xfrm>
          <a:prstGeom prst="rect">
            <a:avLst/>
          </a:prstGeom>
        </p:spPr>
        <p:txBody>
          <a:bodyPr wrap="square">
            <a:spAutoFit/>
          </a:bodyPr>
          <a:lstStyle/>
          <a:p>
            <a:pPr>
              <a:buFont typeface="Arial" panose="020B0604020202020204" pitchFamily="34" charset="0"/>
              <a:buChar char="•"/>
            </a:pPr>
            <a:r>
              <a:rPr lang="en-US" dirty="0" smtClean="0">
                <a:solidFill>
                  <a:srgbClr val="000000"/>
                </a:solidFill>
                <a:latin typeface="Helvetica Neue"/>
              </a:rPr>
              <a:t>Here </a:t>
            </a:r>
            <a:r>
              <a:rPr lang="en-US" dirty="0">
                <a:solidFill>
                  <a:srgbClr val="000000"/>
                </a:solidFill>
                <a:latin typeface="Helvetica Neue"/>
              </a:rPr>
              <a:t>In our dataset the count of Petrol cars is maximum i.e above 300 of the count of total cars present in our dataset. their are minumum count of Disel cars which is aprox 130 only. and their are very less amount of CNG Cars present in our datset. CNG cars are very rare in our data set.</a:t>
            </a:r>
            <a:endParaRPr lang="en-US" b="0" i="0" dirty="0">
              <a:solidFill>
                <a:srgbClr val="000000"/>
              </a:solidFill>
              <a:effectLst/>
              <a:latin typeface="Helvetica Neue"/>
            </a:endParaRPr>
          </a:p>
        </p:txBody>
      </p:sp>
      <p:sp>
        <p:nvSpPr>
          <p:cNvPr id="11" name="Rectangle 10"/>
          <p:cNvSpPr/>
          <p:nvPr/>
        </p:nvSpPr>
        <p:spPr>
          <a:xfrm>
            <a:off x="47000" y="3100699"/>
            <a:ext cx="1565493" cy="369332"/>
          </a:xfrm>
          <a:prstGeom prst="rect">
            <a:avLst/>
          </a:prstGeom>
        </p:spPr>
        <p:txBody>
          <a:bodyPr wrap="none">
            <a:spAutoFit/>
          </a:bodyPr>
          <a:lstStyle/>
          <a:p>
            <a:r>
              <a:rPr lang="en-IN" b="1" i="1" dirty="0">
                <a:solidFill>
                  <a:srgbClr val="000000"/>
                </a:solidFill>
                <a:latin typeface="Helvetica Neue"/>
              </a:rPr>
              <a:t>PIE CHART :</a:t>
            </a:r>
            <a:endParaRPr lang="en-IN" dirty="0"/>
          </a:p>
        </p:txBody>
      </p:sp>
    </p:spTree>
    <p:extLst>
      <p:ext uri="{BB962C8B-B14F-4D97-AF65-F5344CB8AC3E}">
        <p14:creationId xmlns:p14="http://schemas.microsoft.com/office/powerpoint/2010/main" val="147780806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8039573" cy="707886"/>
          </a:xfrm>
          <a:prstGeom prst="rect">
            <a:avLst/>
          </a:prstGeom>
        </p:spPr>
        <p:txBody>
          <a:bodyPr wrap="none">
            <a:spAutoFit/>
          </a:bodyPr>
          <a:lstStyle/>
          <a:p>
            <a:r>
              <a:rPr lang="en-IN" sz="4000" b="1" dirty="0" smtClean="0">
                <a:solidFill>
                  <a:srgbClr val="92D050"/>
                </a:solidFill>
                <a:latin typeface="Helvetica Neue"/>
              </a:rPr>
              <a:t>Bivariate/ Multivariate Analysis :</a:t>
            </a:r>
            <a:endParaRPr lang="en-IN" sz="4000" b="1" i="0" dirty="0">
              <a:solidFill>
                <a:srgbClr val="92D050"/>
              </a:solidFill>
              <a:effectLst/>
              <a:latin typeface="Helvetica Neue"/>
            </a:endParaRPr>
          </a:p>
        </p:txBody>
      </p:sp>
      <p:sp>
        <p:nvSpPr>
          <p:cNvPr id="5" name="Rectangle 4"/>
          <p:cNvSpPr/>
          <p:nvPr/>
        </p:nvSpPr>
        <p:spPr>
          <a:xfrm>
            <a:off x="159727" y="749513"/>
            <a:ext cx="1338828" cy="369332"/>
          </a:xfrm>
          <a:prstGeom prst="rect">
            <a:avLst/>
          </a:prstGeom>
        </p:spPr>
        <p:txBody>
          <a:bodyPr wrap="none">
            <a:spAutoFit/>
          </a:bodyPr>
          <a:lstStyle/>
          <a:p>
            <a:r>
              <a:rPr lang="en-IN" b="1" i="1" dirty="0" err="1">
                <a:solidFill>
                  <a:srgbClr val="000000"/>
                </a:solidFill>
                <a:latin typeface="Helvetica Neue"/>
              </a:rPr>
              <a:t>groupby</a:t>
            </a:r>
            <a:r>
              <a:rPr lang="en-IN" b="1" i="1" dirty="0">
                <a:solidFill>
                  <a:srgbClr val="000000"/>
                </a:solidFill>
                <a:latin typeface="Helvetica Neue"/>
              </a:rPr>
              <a:t>():</a:t>
            </a:r>
            <a:endParaRPr lang="en-IN" dirty="0"/>
          </a:p>
        </p:txBody>
      </p:sp>
      <p:pic>
        <p:nvPicPr>
          <p:cNvPr id="6" name="Picture 5"/>
          <p:cNvPicPr>
            <a:picLocks noChangeAspect="1"/>
          </p:cNvPicPr>
          <p:nvPr/>
        </p:nvPicPr>
        <p:blipFill>
          <a:blip r:embed="rId2"/>
          <a:stretch>
            <a:fillRect/>
          </a:stretch>
        </p:blipFill>
        <p:spPr>
          <a:xfrm>
            <a:off x="159727" y="1447456"/>
            <a:ext cx="5596304" cy="3607749"/>
          </a:xfrm>
          <a:prstGeom prst="rect">
            <a:avLst/>
          </a:prstGeom>
        </p:spPr>
      </p:pic>
      <p:pic>
        <p:nvPicPr>
          <p:cNvPr id="7" name="Picture 6"/>
          <p:cNvPicPr>
            <a:picLocks noChangeAspect="1"/>
          </p:cNvPicPr>
          <p:nvPr/>
        </p:nvPicPr>
        <p:blipFill>
          <a:blip r:embed="rId3"/>
          <a:stretch>
            <a:fillRect/>
          </a:stretch>
        </p:blipFill>
        <p:spPr>
          <a:xfrm>
            <a:off x="6753962" y="1417649"/>
            <a:ext cx="5276850" cy="3704382"/>
          </a:xfrm>
          <a:prstGeom prst="rect">
            <a:avLst/>
          </a:prstGeom>
        </p:spPr>
      </p:pic>
      <p:sp>
        <p:nvSpPr>
          <p:cNvPr id="8" name="Title 7"/>
          <p:cNvSpPr>
            <a:spLocks noGrp="1"/>
          </p:cNvSpPr>
          <p:nvPr>
            <p:ph type="title"/>
          </p:nvPr>
        </p:nvSpPr>
        <p:spPr>
          <a:xfrm>
            <a:off x="159727" y="5281498"/>
            <a:ext cx="5596304" cy="914401"/>
          </a:xfrm>
        </p:spPr>
        <p:txBody>
          <a:bodyPr>
            <a:normAutofit/>
          </a:bodyPr>
          <a:lstStyle/>
          <a:p>
            <a:r>
              <a:rPr lang="en-IN" sz="1800" dirty="0" err="1" smtClean="0">
                <a:latin typeface="+mn-lt"/>
              </a:rPr>
              <a:t>Groupby</a:t>
            </a:r>
            <a:r>
              <a:rPr lang="en-IN" sz="1800" dirty="0" smtClean="0">
                <a:latin typeface="+mn-lt"/>
              </a:rPr>
              <a:t> function for Fuel Type and its Cost for Maximum</a:t>
            </a:r>
            <a:r>
              <a:rPr lang="en-IN" sz="1600" dirty="0" smtClean="0">
                <a:latin typeface="+mn-lt"/>
              </a:rPr>
              <a:t>.</a:t>
            </a:r>
            <a:endParaRPr lang="en-IN" sz="1600" dirty="0">
              <a:latin typeface="+mn-lt"/>
            </a:endParaRPr>
          </a:p>
        </p:txBody>
      </p:sp>
      <p:sp>
        <p:nvSpPr>
          <p:cNvPr id="9" name="Rectangle 8"/>
          <p:cNvSpPr/>
          <p:nvPr/>
        </p:nvSpPr>
        <p:spPr>
          <a:xfrm>
            <a:off x="6592775" y="5449182"/>
            <a:ext cx="5599225" cy="369332"/>
          </a:xfrm>
          <a:prstGeom prst="rect">
            <a:avLst/>
          </a:prstGeom>
        </p:spPr>
        <p:txBody>
          <a:bodyPr wrap="none">
            <a:spAutoFit/>
          </a:bodyPr>
          <a:lstStyle/>
          <a:p>
            <a:r>
              <a:rPr lang="en-IN" dirty="0" err="1"/>
              <a:t>Groupby</a:t>
            </a:r>
            <a:r>
              <a:rPr lang="en-IN" dirty="0"/>
              <a:t> function for Fuel Type and its Cost for </a:t>
            </a:r>
            <a:r>
              <a:rPr lang="en-IN" dirty="0" smtClean="0"/>
              <a:t>Minimum</a:t>
            </a:r>
            <a:r>
              <a:rPr lang="en-IN" dirty="0"/>
              <a:t>.</a:t>
            </a:r>
          </a:p>
        </p:txBody>
      </p:sp>
    </p:spTree>
    <p:extLst>
      <p:ext uri="{BB962C8B-B14F-4D97-AF65-F5344CB8AC3E}">
        <p14:creationId xmlns:p14="http://schemas.microsoft.com/office/powerpoint/2010/main" val="422183941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092" y="70433"/>
            <a:ext cx="2022231" cy="701674"/>
          </a:xfrm>
        </p:spPr>
        <p:txBody>
          <a:bodyPr>
            <a:normAutofit/>
          </a:bodyPr>
          <a:lstStyle/>
          <a:p>
            <a:r>
              <a:rPr lang="en-IN" sz="1800" b="1" i="1" dirty="0">
                <a:latin typeface="+mn-lt"/>
              </a:rPr>
              <a:t>Pivot Table</a:t>
            </a:r>
            <a:r>
              <a:rPr lang="en-IN" sz="1800" i="1" dirty="0">
                <a:latin typeface="+mn-lt"/>
              </a:rPr>
              <a:t>:</a:t>
            </a:r>
          </a:p>
        </p:txBody>
      </p:sp>
      <p:pic>
        <p:nvPicPr>
          <p:cNvPr id="3" name="Picture 2"/>
          <p:cNvPicPr>
            <a:picLocks noChangeAspect="1"/>
          </p:cNvPicPr>
          <p:nvPr/>
        </p:nvPicPr>
        <p:blipFill>
          <a:blip r:embed="rId2"/>
          <a:stretch>
            <a:fillRect/>
          </a:stretch>
        </p:blipFill>
        <p:spPr>
          <a:xfrm>
            <a:off x="123092" y="605936"/>
            <a:ext cx="5686791" cy="5091479"/>
          </a:xfrm>
          <a:prstGeom prst="rect">
            <a:avLst/>
          </a:prstGeom>
        </p:spPr>
      </p:pic>
      <p:sp>
        <p:nvSpPr>
          <p:cNvPr id="4" name="Rectangle 3"/>
          <p:cNvSpPr/>
          <p:nvPr/>
        </p:nvSpPr>
        <p:spPr>
          <a:xfrm>
            <a:off x="6302079" y="154542"/>
            <a:ext cx="1086580" cy="369332"/>
          </a:xfrm>
          <a:prstGeom prst="rect">
            <a:avLst/>
          </a:prstGeom>
        </p:spPr>
        <p:txBody>
          <a:bodyPr wrap="none">
            <a:spAutoFit/>
          </a:bodyPr>
          <a:lstStyle/>
          <a:p>
            <a:r>
              <a:rPr lang="en-IN" b="1" i="1" dirty="0" smtClean="0">
                <a:solidFill>
                  <a:srgbClr val="000000"/>
                </a:solidFill>
              </a:rPr>
              <a:t>Crosstab</a:t>
            </a:r>
            <a:r>
              <a:rPr lang="en-IN" b="1" i="1" dirty="0" smtClean="0">
                <a:solidFill>
                  <a:srgbClr val="000000"/>
                </a:solidFill>
                <a:latin typeface="Helvetica Neue"/>
              </a:rPr>
              <a:t>:</a:t>
            </a:r>
            <a:endParaRPr lang="en-IN" dirty="0"/>
          </a:p>
        </p:txBody>
      </p:sp>
      <p:pic>
        <p:nvPicPr>
          <p:cNvPr id="5" name="Picture 4"/>
          <p:cNvPicPr>
            <a:picLocks noChangeAspect="1"/>
          </p:cNvPicPr>
          <p:nvPr/>
        </p:nvPicPr>
        <p:blipFill>
          <a:blip r:embed="rId3"/>
          <a:stretch>
            <a:fillRect/>
          </a:stretch>
        </p:blipFill>
        <p:spPr>
          <a:xfrm>
            <a:off x="6468591" y="605935"/>
            <a:ext cx="4082178" cy="4481879"/>
          </a:xfrm>
          <a:prstGeom prst="rect">
            <a:avLst/>
          </a:prstGeom>
        </p:spPr>
      </p:pic>
      <p:sp>
        <p:nvSpPr>
          <p:cNvPr id="6" name="Rectangle 5"/>
          <p:cNvSpPr/>
          <p:nvPr/>
        </p:nvSpPr>
        <p:spPr>
          <a:xfrm>
            <a:off x="0" y="5922928"/>
            <a:ext cx="6096000" cy="830997"/>
          </a:xfrm>
          <a:prstGeom prst="rect">
            <a:avLst/>
          </a:prstGeom>
        </p:spPr>
        <p:txBody>
          <a:bodyPr>
            <a:spAutoFit/>
          </a:bodyPr>
          <a:lstStyle/>
          <a:p>
            <a:pPr>
              <a:buFont typeface="Arial" panose="020B0604020202020204" pitchFamily="34" charset="0"/>
              <a:buChar char="•"/>
            </a:pPr>
            <a:r>
              <a:rPr lang="en-US" sz="1600" dirty="0">
                <a:solidFill>
                  <a:srgbClr val="000000"/>
                </a:solidFill>
              </a:rPr>
              <a:t>From this pivot table we get the information about First Hand/ Second Hand cars present in our dataset with its different features like its Brand Name, Car Model Year, Cost of car , EMI , and its KMs.</a:t>
            </a:r>
            <a:endParaRPr lang="en-US" sz="1600" b="0" i="0" dirty="0">
              <a:solidFill>
                <a:srgbClr val="000000"/>
              </a:solidFill>
              <a:effectLst/>
            </a:endParaRPr>
          </a:p>
        </p:txBody>
      </p:sp>
      <p:sp>
        <p:nvSpPr>
          <p:cNvPr id="7" name="Rectangle 6"/>
          <p:cNvSpPr/>
          <p:nvPr/>
        </p:nvSpPr>
        <p:spPr>
          <a:xfrm>
            <a:off x="5709137" y="5351639"/>
            <a:ext cx="6389077" cy="830997"/>
          </a:xfrm>
          <a:prstGeom prst="rect">
            <a:avLst/>
          </a:prstGeom>
        </p:spPr>
        <p:txBody>
          <a:bodyPr wrap="square">
            <a:spAutoFit/>
          </a:bodyPr>
          <a:lstStyle/>
          <a:p>
            <a:pPr lvl="2"/>
            <a:r>
              <a:rPr lang="en-US" sz="1600" dirty="0">
                <a:solidFill>
                  <a:srgbClr val="000000"/>
                </a:solidFill>
              </a:rPr>
              <a:t>Here we can use the crosstab plot for all Cars Brand and considering its Fuel type like Petrol, Disel, CNG present </a:t>
            </a:r>
            <a:r>
              <a:rPr lang="en-US" sz="1600" dirty="0" smtClean="0">
                <a:solidFill>
                  <a:srgbClr val="000000"/>
                </a:solidFill>
              </a:rPr>
              <a:t>in our </a:t>
            </a:r>
            <a:r>
              <a:rPr lang="en-US" sz="1600" dirty="0">
                <a:solidFill>
                  <a:srgbClr val="000000"/>
                </a:solidFill>
              </a:rPr>
              <a:t>dataset.</a:t>
            </a:r>
            <a:endParaRPr lang="en-US" sz="1600" b="0" i="0" dirty="0">
              <a:solidFill>
                <a:srgbClr val="000000"/>
              </a:solidFill>
              <a:effectLst/>
            </a:endParaRPr>
          </a:p>
        </p:txBody>
      </p:sp>
    </p:spTree>
    <p:extLst>
      <p:ext uri="{BB962C8B-B14F-4D97-AF65-F5344CB8AC3E}">
        <p14:creationId xmlns:p14="http://schemas.microsoft.com/office/powerpoint/2010/main" val="301956340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8732" y="847493"/>
            <a:ext cx="5910985" cy="1671289"/>
          </a:xfrm>
        </p:spPr>
        <p:txBody>
          <a:bodyPr>
            <a:normAutofit fontScale="90000"/>
          </a:bodyPr>
          <a:lstStyle/>
          <a:p>
            <a:r>
              <a:rPr lang="en-US" b="1" dirty="0" smtClean="0"/>
              <a:t/>
            </a:r>
            <a:br>
              <a:rPr lang="en-US" b="1" dirty="0" smtClean="0"/>
            </a:br>
            <a:r>
              <a:rPr lang="en-US" sz="6000" dirty="0" smtClean="0">
                <a:latin typeface="Arial Black" panose="020B0A04020102020204" pitchFamily="34" charset="0"/>
              </a:rPr>
              <a:t>Web </a:t>
            </a:r>
            <a:r>
              <a:rPr lang="en-US" sz="6000" dirty="0">
                <a:latin typeface="Arial Black" panose="020B0A04020102020204" pitchFamily="34" charset="0"/>
              </a:rPr>
              <a:t>Scraping </a:t>
            </a:r>
            <a:r>
              <a:rPr lang="en-US" sz="6000" dirty="0" smtClean="0">
                <a:latin typeface="Arial Black" panose="020B0A04020102020204" pitchFamily="34" charset="0"/>
              </a:rPr>
              <a:t/>
            </a:r>
            <a:br>
              <a:rPr lang="en-US" sz="6000" dirty="0" smtClean="0">
                <a:latin typeface="Arial Black" panose="020B0A04020102020204" pitchFamily="34" charset="0"/>
              </a:rPr>
            </a:br>
            <a:r>
              <a:rPr lang="en-US" sz="6000" dirty="0" smtClean="0">
                <a:latin typeface="Arial Black" panose="020B0A04020102020204" pitchFamily="34" charset="0"/>
              </a:rPr>
              <a:t>       And </a:t>
            </a:r>
            <a:br>
              <a:rPr lang="en-US" sz="6000" dirty="0" smtClean="0">
                <a:latin typeface="Arial Black" panose="020B0A04020102020204" pitchFamily="34" charset="0"/>
              </a:rPr>
            </a:br>
            <a:r>
              <a:rPr lang="en-US" sz="6000" dirty="0" smtClean="0">
                <a:latin typeface="Arial Black" panose="020B0A04020102020204" pitchFamily="34" charset="0"/>
              </a:rPr>
              <a:t>EDA Project</a:t>
            </a:r>
            <a:r>
              <a:rPr lang="en-US" sz="6000" dirty="0">
                <a:latin typeface="Arial Black" panose="020B0A04020102020204" pitchFamily="34" charset="0"/>
              </a:rPr>
              <a:t/>
            </a:r>
            <a:br>
              <a:rPr lang="en-US" sz="6000" dirty="0">
                <a:latin typeface="Arial Black" panose="020B0A04020102020204" pitchFamily="34" charset="0"/>
              </a:rPr>
            </a:br>
            <a:r>
              <a:rPr lang="en-US" sz="3200" dirty="0"/>
              <a:t/>
            </a:r>
            <a:br>
              <a:rPr lang="en-US" sz="3200" dirty="0"/>
            </a:br>
            <a:r>
              <a:rPr lang="en-US" b="1" dirty="0"/>
              <a:t/>
            </a:r>
            <a:br>
              <a:rPr lang="en-US" b="1" dirty="0"/>
            </a:br>
            <a:endParaRPr lang="en-IN"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94757" y="100361"/>
            <a:ext cx="6601789" cy="6356195"/>
          </a:xfrm>
          <a:prstGeom prst="rect">
            <a:avLst/>
          </a:prstGeom>
        </p:spPr>
      </p:pic>
    </p:spTree>
    <p:extLst>
      <p:ext uri="{BB962C8B-B14F-4D97-AF65-F5344CB8AC3E}">
        <p14:creationId xmlns:p14="http://schemas.microsoft.com/office/powerpoint/2010/main" val="4955309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508" y="117231"/>
            <a:ext cx="1049215" cy="410308"/>
          </a:xfrm>
        </p:spPr>
        <p:txBody>
          <a:bodyPr>
            <a:normAutofit/>
          </a:bodyPr>
          <a:lstStyle/>
          <a:p>
            <a:r>
              <a:rPr lang="en-IN" sz="1800" b="1" i="1" dirty="0">
                <a:latin typeface="+mn-lt"/>
              </a:rPr>
              <a:t>Pairplot:</a:t>
            </a:r>
            <a:endParaRPr lang="en-IN" sz="1800" dirty="0">
              <a:latin typeface="+mn-lt"/>
            </a:endParaRPr>
          </a:p>
        </p:txBody>
      </p:sp>
      <p:pic>
        <p:nvPicPr>
          <p:cNvPr id="3" name="Picture 2"/>
          <p:cNvPicPr>
            <a:picLocks noChangeAspect="1"/>
          </p:cNvPicPr>
          <p:nvPr/>
        </p:nvPicPr>
        <p:blipFill>
          <a:blip r:embed="rId2"/>
          <a:stretch>
            <a:fillRect/>
          </a:stretch>
        </p:blipFill>
        <p:spPr>
          <a:xfrm>
            <a:off x="105508" y="427893"/>
            <a:ext cx="6370760" cy="3780692"/>
          </a:xfrm>
          <a:prstGeom prst="rect">
            <a:avLst/>
          </a:prstGeom>
        </p:spPr>
      </p:pic>
      <p:pic>
        <p:nvPicPr>
          <p:cNvPr id="4" name="Picture 3"/>
          <p:cNvPicPr>
            <a:picLocks noChangeAspect="1"/>
          </p:cNvPicPr>
          <p:nvPr/>
        </p:nvPicPr>
        <p:blipFill>
          <a:blip r:embed="rId3"/>
          <a:stretch>
            <a:fillRect/>
          </a:stretch>
        </p:blipFill>
        <p:spPr>
          <a:xfrm>
            <a:off x="199292" y="4208585"/>
            <a:ext cx="5673969" cy="2649413"/>
          </a:xfrm>
          <a:prstGeom prst="rect">
            <a:avLst/>
          </a:prstGeom>
        </p:spPr>
      </p:pic>
      <p:sp>
        <p:nvSpPr>
          <p:cNvPr id="5" name="Rectangle 4"/>
          <p:cNvSpPr/>
          <p:nvPr/>
        </p:nvSpPr>
        <p:spPr>
          <a:xfrm>
            <a:off x="6169543" y="117231"/>
            <a:ext cx="1140056" cy="369332"/>
          </a:xfrm>
          <a:prstGeom prst="rect">
            <a:avLst/>
          </a:prstGeom>
        </p:spPr>
        <p:txBody>
          <a:bodyPr wrap="none">
            <a:spAutoFit/>
          </a:bodyPr>
          <a:lstStyle/>
          <a:p>
            <a:r>
              <a:rPr lang="en-IN" b="1" i="1" dirty="0">
                <a:solidFill>
                  <a:srgbClr val="000000"/>
                </a:solidFill>
              </a:rPr>
              <a:t>Heatmap:</a:t>
            </a:r>
            <a:endParaRPr lang="en-IN" dirty="0"/>
          </a:p>
        </p:txBody>
      </p:sp>
      <p:pic>
        <p:nvPicPr>
          <p:cNvPr id="6" name="Picture 5"/>
          <p:cNvPicPr>
            <a:picLocks noChangeAspect="1"/>
          </p:cNvPicPr>
          <p:nvPr/>
        </p:nvPicPr>
        <p:blipFill>
          <a:blip r:embed="rId4"/>
          <a:stretch>
            <a:fillRect/>
          </a:stretch>
        </p:blipFill>
        <p:spPr>
          <a:xfrm>
            <a:off x="6476268" y="536331"/>
            <a:ext cx="5598501" cy="4574931"/>
          </a:xfrm>
          <a:prstGeom prst="rect">
            <a:avLst/>
          </a:prstGeom>
        </p:spPr>
      </p:pic>
      <p:sp>
        <p:nvSpPr>
          <p:cNvPr id="7" name="Rectangle 6"/>
          <p:cNvSpPr/>
          <p:nvPr/>
        </p:nvSpPr>
        <p:spPr>
          <a:xfrm>
            <a:off x="6476267" y="5348601"/>
            <a:ext cx="5598501" cy="830997"/>
          </a:xfrm>
          <a:prstGeom prst="rect">
            <a:avLst/>
          </a:prstGeom>
        </p:spPr>
        <p:txBody>
          <a:bodyPr wrap="square">
            <a:spAutoFit/>
          </a:bodyPr>
          <a:lstStyle/>
          <a:p>
            <a:pPr>
              <a:buFont typeface="Arial" panose="020B0604020202020204" pitchFamily="34" charset="0"/>
              <a:buChar char="•"/>
            </a:pPr>
            <a:r>
              <a:rPr lang="en-US" sz="1600" dirty="0">
                <a:solidFill>
                  <a:srgbClr val="000000"/>
                </a:solidFill>
              </a:rPr>
              <a:t>Heat Maps is to better visualize the volume of different Features of Cars within a dataset and assist in directing viewers towards areas on data visualizations that matter most.</a:t>
            </a:r>
            <a:endParaRPr lang="en-US" sz="1600" b="0" i="0" dirty="0">
              <a:solidFill>
                <a:srgbClr val="000000"/>
              </a:solidFill>
              <a:effectLst/>
            </a:endParaRPr>
          </a:p>
        </p:txBody>
      </p:sp>
    </p:spTree>
    <p:extLst>
      <p:ext uri="{BB962C8B-B14F-4D97-AF65-F5344CB8AC3E}">
        <p14:creationId xmlns:p14="http://schemas.microsoft.com/office/powerpoint/2010/main" val="1297063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36236" cy="369332"/>
          </a:xfrm>
          <a:prstGeom prst="rect">
            <a:avLst/>
          </a:prstGeom>
        </p:spPr>
        <p:txBody>
          <a:bodyPr wrap="none">
            <a:spAutoFit/>
          </a:bodyPr>
          <a:lstStyle/>
          <a:p>
            <a:r>
              <a:rPr lang="en-IN" b="1" i="1" dirty="0">
                <a:solidFill>
                  <a:srgbClr val="000000"/>
                </a:solidFill>
                <a:latin typeface="Helvetica Neue"/>
              </a:rPr>
              <a:t>Jointplot:</a:t>
            </a:r>
            <a:endParaRPr lang="en-IN" dirty="0"/>
          </a:p>
        </p:txBody>
      </p:sp>
      <p:pic>
        <p:nvPicPr>
          <p:cNvPr id="5" name="Picture 4"/>
          <p:cNvPicPr>
            <a:picLocks noChangeAspect="1"/>
          </p:cNvPicPr>
          <p:nvPr/>
        </p:nvPicPr>
        <p:blipFill>
          <a:blip r:embed="rId2"/>
          <a:stretch>
            <a:fillRect/>
          </a:stretch>
        </p:blipFill>
        <p:spPr>
          <a:xfrm>
            <a:off x="0" y="392778"/>
            <a:ext cx="5308356" cy="2924853"/>
          </a:xfrm>
          <a:prstGeom prst="rect">
            <a:avLst/>
          </a:prstGeom>
        </p:spPr>
      </p:pic>
      <p:sp>
        <p:nvSpPr>
          <p:cNvPr id="6" name="Rectangle 5"/>
          <p:cNvSpPr/>
          <p:nvPr/>
        </p:nvSpPr>
        <p:spPr>
          <a:xfrm>
            <a:off x="6344384" y="0"/>
            <a:ext cx="1326004" cy="369332"/>
          </a:xfrm>
          <a:prstGeom prst="rect">
            <a:avLst/>
          </a:prstGeom>
        </p:spPr>
        <p:txBody>
          <a:bodyPr wrap="none">
            <a:spAutoFit/>
          </a:bodyPr>
          <a:lstStyle/>
          <a:p>
            <a:r>
              <a:rPr lang="en-IN" b="1" i="1" dirty="0" smtClean="0">
                <a:solidFill>
                  <a:srgbClr val="000000"/>
                </a:solidFill>
                <a:latin typeface="Helvetica Neue"/>
              </a:rPr>
              <a:t>Point </a:t>
            </a:r>
            <a:r>
              <a:rPr lang="en-IN" b="1" i="1" dirty="0">
                <a:solidFill>
                  <a:srgbClr val="000000"/>
                </a:solidFill>
                <a:latin typeface="Helvetica Neue"/>
              </a:rPr>
              <a:t>plot:</a:t>
            </a:r>
            <a:endParaRPr lang="en-IN" dirty="0"/>
          </a:p>
        </p:txBody>
      </p:sp>
      <p:pic>
        <p:nvPicPr>
          <p:cNvPr id="7" name="Picture 6"/>
          <p:cNvPicPr>
            <a:picLocks noChangeAspect="1"/>
          </p:cNvPicPr>
          <p:nvPr/>
        </p:nvPicPr>
        <p:blipFill>
          <a:blip r:embed="rId3"/>
          <a:stretch>
            <a:fillRect/>
          </a:stretch>
        </p:blipFill>
        <p:spPr>
          <a:xfrm>
            <a:off x="6227153" y="577444"/>
            <a:ext cx="5742108" cy="2924853"/>
          </a:xfrm>
          <a:prstGeom prst="rect">
            <a:avLst/>
          </a:prstGeom>
        </p:spPr>
      </p:pic>
      <p:sp>
        <p:nvSpPr>
          <p:cNvPr id="8" name="Rectangle 7"/>
          <p:cNvSpPr/>
          <p:nvPr/>
        </p:nvSpPr>
        <p:spPr>
          <a:xfrm>
            <a:off x="0" y="3341078"/>
            <a:ext cx="1428596" cy="369332"/>
          </a:xfrm>
          <a:prstGeom prst="rect">
            <a:avLst/>
          </a:prstGeom>
        </p:spPr>
        <p:txBody>
          <a:bodyPr wrap="none">
            <a:spAutoFit/>
          </a:bodyPr>
          <a:lstStyle/>
          <a:p>
            <a:r>
              <a:rPr lang="en-IN" b="1" i="1" dirty="0">
                <a:solidFill>
                  <a:srgbClr val="000000"/>
                </a:solidFill>
                <a:latin typeface="Helvetica Neue"/>
              </a:rPr>
              <a:t>Count Plot:</a:t>
            </a:r>
            <a:endParaRPr lang="en-IN" dirty="0"/>
          </a:p>
        </p:txBody>
      </p:sp>
      <p:pic>
        <p:nvPicPr>
          <p:cNvPr id="9" name="Picture 8"/>
          <p:cNvPicPr>
            <a:picLocks noChangeAspect="1"/>
          </p:cNvPicPr>
          <p:nvPr/>
        </p:nvPicPr>
        <p:blipFill>
          <a:blip r:embed="rId4"/>
          <a:stretch>
            <a:fillRect/>
          </a:stretch>
        </p:blipFill>
        <p:spPr>
          <a:xfrm>
            <a:off x="142875" y="3710410"/>
            <a:ext cx="11943618" cy="3076575"/>
          </a:xfrm>
          <a:prstGeom prst="rect">
            <a:avLst/>
          </a:prstGeom>
        </p:spPr>
      </p:pic>
    </p:spTree>
    <p:extLst>
      <p:ext uri="{BB962C8B-B14F-4D97-AF65-F5344CB8AC3E}">
        <p14:creationId xmlns:p14="http://schemas.microsoft.com/office/powerpoint/2010/main" val="226230775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90827"/>
            <a:ext cx="2056973" cy="369332"/>
          </a:xfrm>
          <a:prstGeom prst="rect">
            <a:avLst/>
          </a:prstGeom>
        </p:spPr>
        <p:txBody>
          <a:bodyPr wrap="none">
            <a:spAutoFit/>
          </a:bodyPr>
          <a:lstStyle/>
          <a:p>
            <a:r>
              <a:rPr lang="en-IN" b="1" i="1" dirty="0">
                <a:solidFill>
                  <a:srgbClr val="000000"/>
                </a:solidFill>
                <a:latin typeface="Helvetica Neue"/>
              </a:rPr>
              <a:t>Distribution Plot:</a:t>
            </a:r>
            <a:endParaRPr lang="en-IN" dirty="0"/>
          </a:p>
        </p:txBody>
      </p:sp>
      <p:pic>
        <p:nvPicPr>
          <p:cNvPr id="4" name="Picture 3"/>
          <p:cNvPicPr>
            <a:picLocks noChangeAspect="1"/>
          </p:cNvPicPr>
          <p:nvPr/>
        </p:nvPicPr>
        <p:blipFill>
          <a:blip r:embed="rId2"/>
          <a:stretch>
            <a:fillRect/>
          </a:stretch>
        </p:blipFill>
        <p:spPr>
          <a:xfrm>
            <a:off x="2796687" y="90827"/>
            <a:ext cx="5543550" cy="2596661"/>
          </a:xfrm>
          <a:prstGeom prst="rect">
            <a:avLst/>
          </a:prstGeom>
        </p:spPr>
      </p:pic>
      <p:pic>
        <p:nvPicPr>
          <p:cNvPr id="5" name="Picture 4"/>
          <p:cNvPicPr>
            <a:picLocks noChangeAspect="1"/>
          </p:cNvPicPr>
          <p:nvPr/>
        </p:nvPicPr>
        <p:blipFill>
          <a:blip r:embed="rId3"/>
          <a:stretch>
            <a:fillRect/>
          </a:stretch>
        </p:blipFill>
        <p:spPr>
          <a:xfrm>
            <a:off x="3074376" y="2687488"/>
            <a:ext cx="5410200" cy="2693404"/>
          </a:xfrm>
          <a:prstGeom prst="rect">
            <a:avLst/>
          </a:prstGeom>
        </p:spPr>
      </p:pic>
      <p:pic>
        <p:nvPicPr>
          <p:cNvPr id="6" name="Picture 5"/>
          <p:cNvPicPr>
            <a:picLocks noChangeAspect="1"/>
          </p:cNvPicPr>
          <p:nvPr/>
        </p:nvPicPr>
        <p:blipFill>
          <a:blip r:embed="rId4"/>
          <a:stretch>
            <a:fillRect/>
          </a:stretch>
        </p:blipFill>
        <p:spPr>
          <a:xfrm>
            <a:off x="3074376" y="5509846"/>
            <a:ext cx="5468814" cy="1348153"/>
          </a:xfrm>
          <a:prstGeom prst="rect">
            <a:avLst/>
          </a:prstGeom>
        </p:spPr>
      </p:pic>
    </p:spTree>
    <p:extLst>
      <p:ext uri="{BB962C8B-B14F-4D97-AF65-F5344CB8AC3E}">
        <p14:creationId xmlns:p14="http://schemas.microsoft.com/office/powerpoint/2010/main" val="398221264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8954" y="211014"/>
            <a:ext cx="11863754" cy="3231654"/>
          </a:xfrm>
          <a:prstGeom prst="rect">
            <a:avLst/>
          </a:prstGeom>
        </p:spPr>
        <p:txBody>
          <a:bodyPr wrap="square">
            <a:spAutoFit/>
          </a:bodyPr>
          <a:lstStyle/>
          <a:p>
            <a:r>
              <a:rPr lang="en-US" sz="4000" b="1" dirty="0"/>
              <a:t>Conclusion</a:t>
            </a:r>
            <a:r>
              <a:rPr lang="en-US" sz="4000" b="1" dirty="0" smtClean="0"/>
              <a:t>:-</a:t>
            </a:r>
            <a:endParaRPr lang="en-US" sz="1600" dirty="0" smtClean="0">
              <a:solidFill>
                <a:srgbClr val="000000"/>
              </a:solidFill>
              <a:latin typeface="Helvetica Neue"/>
            </a:endParaRPr>
          </a:p>
          <a:p>
            <a:pPr>
              <a:buFont typeface="Arial" panose="020B0604020202020204" pitchFamily="34" charset="0"/>
              <a:buChar char="•"/>
            </a:pPr>
            <a:r>
              <a:rPr lang="en-US" sz="1600" dirty="0" smtClean="0">
                <a:solidFill>
                  <a:srgbClr val="000000"/>
                </a:solidFill>
                <a:latin typeface="Helvetica Neue"/>
              </a:rPr>
              <a:t>The data that we are going to use in this example is about First Hand/ Second Hand Cars. Specifically containing various information data points about the used cars, like their Car Name, Cost, EMI, Features, KMs, Fuel Type, Car Model Year, Brand Name, City etc</a:t>
            </a:r>
            <a:r>
              <a:rPr lang="en-US" sz="1600" dirty="0" smtClean="0">
                <a:solidFill>
                  <a:srgbClr val="000000"/>
                </a:solidFill>
                <a:latin typeface="Helvetica Neue"/>
              </a:rPr>
              <a:t>.</a:t>
            </a:r>
          </a:p>
          <a:p>
            <a:pPr>
              <a:buFont typeface="Arial" panose="020B0604020202020204" pitchFamily="34" charset="0"/>
              <a:buChar char="•"/>
            </a:pPr>
            <a:r>
              <a:rPr lang="en-US" sz="1600" dirty="0">
                <a:solidFill>
                  <a:srgbClr val="000000"/>
                </a:solidFill>
                <a:latin typeface="Helvetica Neue"/>
              </a:rPr>
              <a:t> </a:t>
            </a:r>
            <a:r>
              <a:rPr lang="en-US" sz="1600" dirty="0" smtClean="0">
                <a:solidFill>
                  <a:srgbClr val="000000"/>
                </a:solidFill>
                <a:latin typeface="Helvetica Neue"/>
              </a:rPr>
              <a:t>By this analysis we </a:t>
            </a:r>
            <a:r>
              <a:rPr lang="en-US" sz="1600" dirty="0">
                <a:solidFill>
                  <a:srgbClr val="000000"/>
                </a:solidFill>
                <a:latin typeface="Helvetica Neue"/>
              </a:rPr>
              <a:t>can </a:t>
            </a:r>
            <a:r>
              <a:rPr lang="en-US" sz="1600" dirty="0" smtClean="0">
                <a:solidFill>
                  <a:srgbClr val="000000"/>
                </a:solidFill>
                <a:latin typeface="Helvetica Neue"/>
              </a:rPr>
              <a:t>observe </a:t>
            </a:r>
            <a:r>
              <a:rPr lang="en-US" sz="1600" dirty="0">
                <a:solidFill>
                  <a:srgbClr val="000000"/>
                </a:solidFill>
                <a:latin typeface="Helvetica Neue"/>
              </a:rPr>
              <a:t>that in our data in year 2010-2023 there is large amount of Petrol cars were used than </a:t>
            </a:r>
            <a:r>
              <a:rPr lang="en-US" sz="1600" dirty="0" err="1">
                <a:solidFill>
                  <a:srgbClr val="000000"/>
                </a:solidFill>
                <a:latin typeface="Helvetica Neue"/>
              </a:rPr>
              <a:t>Disel</a:t>
            </a:r>
            <a:r>
              <a:rPr lang="en-US" sz="1600" dirty="0">
                <a:solidFill>
                  <a:srgbClr val="000000"/>
                </a:solidFill>
                <a:latin typeface="Helvetica Neue"/>
              </a:rPr>
              <a:t> cars and very few amount of CNG cars are there</a:t>
            </a:r>
            <a:r>
              <a:rPr lang="en-US" sz="1600" dirty="0" smtClean="0">
                <a:solidFill>
                  <a:srgbClr val="000000"/>
                </a:solidFill>
                <a:latin typeface="Helvetica Neue"/>
              </a:rPr>
              <a:t>.</a:t>
            </a:r>
          </a:p>
          <a:p>
            <a:pPr>
              <a:buFont typeface="Arial" panose="020B0604020202020204" pitchFamily="34" charset="0"/>
              <a:buChar char="•"/>
            </a:pPr>
            <a:r>
              <a:rPr lang="en-US" sz="1600" dirty="0" smtClean="0">
                <a:solidFill>
                  <a:srgbClr val="000000"/>
                </a:solidFill>
                <a:latin typeface="Helvetica Neue"/>
              </a:rPr>
              <a:t>Also There are  </a:t>
            </a:r>
            <a:r>
              <a:rPr lang="en-US" sz="1600" dirty="0">
                <a:solidFill>
                  <a:srgbClr val="000000"/>
                </a:solidFill>
                <a:latin typeface="Helvetica Neue"/>
              </a:rPr>
              <a:t>most of the car's having model year in between </a:t>
            </a:r>
            <a:r>
              <a:rPr lang="en-US" sz="1600" dirty="0" smtClean="0">
                <a:solidFill>
                  <a:srgbClr val="000000"/>
                </a:solidFill>
                <a:latin typeface="Helvetica Neue"/>
              </a:rPr>
              <a:t>2017-2020.</a:t>
            </a:r>
            <a:r>
              <a:rPr lang="en-US" sz="1600" dirty="0">
                <a:solidFill>
                  <a:srgbClr val="000000"/>
                </a:solidFill>
                <a:latin typeface="Helvetica Neue"/>
              </a:rPr>
              <a:t> </a:t>
            </a:r>
            <a:r>
              <a:rPr lang="en-US" sz="1600" dirty="0" smtClean="0">
                <a:solidFill>
                  <a:srgbClr val="000000"/>
                </a:solidFill>
                <a:latin typeface="Helvetica Neue"/>
              </a:rPr>
              <a:t>And the count of the Cars </a:t>
            </a:r>
            <a:r>
              <a:rPr lang="en-US" sz="1600" dirty="0">
                <a:solidFill>
                  <a:srgbClr val="000000"/>
                </a:solidFill>
                <a:latin typeface="Helvetica Neue"/>
              </a:rPr>
              <a:t>having minumum amount of EMI upto Rs.25000 is very high </a:t>
            </a:r>
            <a:r>
              <a:rPr lang="en-US" sz="1600" dirty="0" smtClean="0">
                <a:solidFill>
                  <a:srgbClr val="000000"/>
                </a:solidFill>
                <a:latin typeface="Helvetica Neue"/>
              </a:rPr>
              <a:t>.</a:t>
            </a:r>
          </a:p>
          <a:p>
            <a:pPr>
              <a:buFont typeface="Arial" panose="020B0604020202020204" pitchFamily="34" charset="0"/>
              <a:buChar char="•"/>
            </a:pPr>
            <a:r>
              <a:rPr lang="en-US" sz="1600" dirty="0">
                <a:solidFill>
                  <a:srgbClr val="000000"/>
                </a:solidFill>
                <a:latin typeface="Helvetica Neue"/>
              </a:rPr>
              <a:t>Also From by </a:t>
            </a:r>
            <a:r>
              <a:rPr lang="en-US" sz="1600" dirty="0" smtClean="0">
                <a:solidFill>
                  <a:srgbClr val="000000"/>
                </a:solidFill>
                <a:latin typeface="Helvetica Neue"/>
              </a:rPr>
              <a:t>the </a:t>
            </a:r>
            <a:r>
              <a:rPr lang="en-US" sz="1600" dirty="0">
                <a:solidFill>
                  <a:srgbClr val="000000"/>
                </a:solidFill>
                <a:latin typeface="Helvetica Neue"/>
              </a:rPr>
              <a:t>pie </a:t>
            </a:r>
            <a:r>
              <a:rPr lang="en-US" sz="1600" dirty="0" smtClean="0">
                <a:solidFill>
                  <a:srgbClr val="000000"/>
                </a:solidFill>
                <a:latin typeface="Helvetica Neue"/>
              </a:rPr>
              <a:t>diagram </a:t>
            </a:r>
            <a:r>
              <a:rPr lang="en-US" sz="1600" dirty="0">
                <a:solidFill>
                  <a:srgbClr val="000000"/>
                </a:solidFill>
                <a:latin typeface="Helvetica Neue"/>
              </a:rPr>
              <a:t>we can </a:t>
            </a:r>
            <a:r>
              <a:rPr lang="en-US" sz="1600" dirty="0" smtClean="0">
                <a:solidFill>
                  <a:srgbClr val="000000"/>
                </a:solidFill>
                <a:latin typeface="Helvetica Neue"/>
              </a:rPr>
              <a:t>conclude </a:t>
            </a:r>
            <a:r>
              <a:rPr lang="en-US" sz="1600" dirty="0">
                <a:solidFill>
                  <a:srgbClr val="000000"/>
                </a:solidFill>
                <a:latin typeface="Helvetica Neue"/>
              </a:rPr>
              <a:t>that their are 69.6% of Petrol Cars, 30.2% of </a:t>
            </a:r>
            <a:r>
              <a:rPr lang="en-US" sz="1600" dirty="0" err="1">
                <a:solidFill>
                  <a:srgbClr val="000000"/>
                </a:solidFill>
                <a:latin typeface="Helvetica Neue"/>
              </a:rPr>
              <a:t>Disel</a:t>
            </a:r>
            <a:r>
              <a:rPr lang="en-US" sz="1600" dirty="0">
                <a:solidFill>
                  <a:srgbClr val="000000"/>
                </a:solidFill>
                <a:latin typeface="Helvetica Neue"/>
              </a:rPr>
              <a:t> Cars And 0.2% of CNG Cars present in our data </a:t>
            </a:r>
            <a:r>
              <a:rPr lang="en-US" sz="1600" dirty="0" smtClean="0">
                <a:solidFill>
                  <a:srgbClr val="000000"/>
                </a:solidFill>
                <a:latin typeface="Helvetica Neue"/>
              </a:rPr>
              <a:t>set. i.e. By considering the fuel type of cars the count of petrol cars is high , than </a:t>
            </a:r>
            <a:r>
              <a:rPr lang="en-US" sz="1600" dirty="0" err="1" smtClean="0">
                <a:solidFill>
                  <a:srgbClr val="000000"/>
                </a:solidFill>
                <a:latin typeface="Helvetica Neue"/>
              </a:rPr>
              <a:t>Disel</a:t>
            </a:r>
            <a:r>
              <a:rPr lang="en-US" sz="1600" dirty="0" smtClean="0">
                <a:solidFill>
                  <a:srgbClr val="000000"/>
                </a:solidFill>
                <a:latin typeface="Helvetica Neue"/>
              </a:rPr>
              <a:t> and CNG Cars.</a:t>
            </a:r>
            <a:endParaRPr lang="en-US" sz="1600" dirty="0">
              <a:solidFill>
                <a:srgbClr val="000000"/>
              </a:solidFill>
              <a:latin typeface="Helvetica Neue"/>
            </a:endParaRPr>
          </a:p>
          <a:p>
            <a:pPr>
              <a:buFont typeface="Arial" panose="020B0604020202020204" pitchFamily="34" charset="0"/>
              <a:buChar char="•"/>
            </a:pPr>
            <a:endParaRPr lang="en-US" sz="1600" dirty="0" smtClean="0">
              <a:solidFill>
                <a:srgbClr val="000000"/>
              </a:solidFill>
              <a:latin typeface="Helvetica Neue"/>
            </a:endParaRPr>
          </a:p>
        </p:txBody>
      </p:sp>
    </p:spTree>
    <p:extLst>
      <p:ext uri="{BB962C8B-B14F-4D97-AF65-F5344CB8AC3E}">
        <p14:creationId xmlns:p14="http://schemas.microsoft.com/office/powerpoint/2010/main" val="418971548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16"/>
          <p:cNvPicPr preferRelativeResize="0"/>
          <p:nvPr/>
        </p:nvPicPr>
        <p:blipFill rotWithShape="1">
          <a:blip r:embed="rId3">
            <a:alphaModFix/>
          </a:blip>
          <a:srcRect/>
          <a:stretch/>
        </p:blipFill>
        <p:spPr>
          <a:xfrm>
            <a:off x="6466516" y="1850749"/>
            <a:ext cx="4465643" cy="2834317"/>
          </a:xfrm>
          <a:prstGeom prst="rect">
            <a:avLst/>
          </a:prstGeom>
          <a:noFill/>
          <a:ln>
            <a:noFill/>
          </a:ln>
        </p:spPr>
      </p:pic>
      <p:sp>
        <p:nvSpPr>
          <p:cNvPr id="117" name="Google Shape;117;p16"/>
          <p:cNvSpPr txBox="1"/>
          <p:nvPr/>
        </p:nvSpPr>
        <p:spPr>
          <a:xfrm>
            <a:off x="1244600" y="2997200"/>
            <a:ext cx="3661836" cy="76944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a:solidFill>
                  <a:srgbClr val="C00000"/>
                </a:solidFill>
                <a:latin typeface="Libre Baskerville"/>
                <a:ea typeface="Libre Baskerville"/>
                <a:cs typeface="Libre Baskerville"/>
                <a:sym typeface="Libre Baskerville"/>
              </a:rPr>
              <a:t>THANK YOU</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5400" dirty="0" smtClean="0">
                <a:latin typeface="Arial Black" panose="020B0A04020102020204" pitchFamily="34" charset="0"/>
              </a:rPr>
              <a:t>Why we want to learn Data Science?</a:t>
            </a:r>
            <a:endParaRPr lang="en-IN" sz="5400" dirty="0">
              <a:latin typeface="Arial Black" panose="020B0A04020102020204" pitchFamily="34" charset="0"/>
            </a:endParaRPr>
          </a:p>
        </p:txBody>
      </p:sp>
      <p:sp>
        <p:nvSpPr>
          <p:cNvPr id="3" name="Content Placeholder 2"/>
          <p:cNvSpPr>
            <a:spLocks noGrp="1"/>
          </p:cNvSpPr>
          <p:nvPr>
            <p:ph idx="1"/>
          </p:nvPr>
        </p:nvSpPr>
        <p:spPr>
          <a:xfrm>
            <a:off x="838200" y="1825625"/>
            <a:ext cx="10515600" cy="1609237"/>
          </a:xfrm>
        </p:spPr>
        <p:txBody>
          <a:bodyPr/>
          <a:lstStyle/>
          <a:p>
            <a:r>
              <a:rPr lang="en-US" sz="2400" dirty="0" smtClean="0"/>
              <a:t>With </a:t>
            </a:r>
            <a:r>
              <a:rPr lang="en-US" sz="2400" dirty="0"/>
              <a:t>Data Science, one can analyze massive graphical data, temporal data, and geospatial data to draw insights. It also helps in seismic interpretation and reservoir characterization.</a:t>
            </a:r>
          </a:p>
          <a:p>
            <a:r>
              <a:rPr lang="en-US" sz="2400" dirty="0" smtClean="0"/>
              <a:t>Learning </a:t>
            </a:r>
            <a:r>
              <a:rPr lang="en-US" sz="2400" dirty="0"/>
              <a:t>about data </a:t>
            </a:r>
            <a:r>
              <a:rPr lang="en-US" sz="2400" dirty="0" smtClean="0"/>
              <a:t>science provides an opportunity for you to recreate yourself</a:t>
            </a:r>
          </a:p>
          <a:p>
            <a:endParaRPr lang="en-IN" sz="2400" dirty="0"/>
          </a:p>
        </p:txBody>
      </p:sp>
      <p:sp>
        <p:nvSpPr>
          <p:cNvPr id="4" name="Title 1"/>
          <p:cNvSpPr txBox="1">
            <a:spLocks/>
          </p:cNvSpPr>
          <p:nvPr/>
        </p:nvSpPr>
        <p:spPr>
          <a:xfrm>
            <a:off x="838200" y="322555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5400" dirty="0" smtClean="0">
                <a:latin typeface="Arial Black" panose="020B0A04020102020204" pitchFamily="34" charset="0"/>
              </a:rPr>
              <a:t>What is Web Scrapping?</a:t>
            </a:r>
            <a:endParaRPr lang="en-IN" sz="5400" dirty="0">
              <a:latin typeface="Arial Black" panose="020B0A04020102020204" pitchFamily="34" charset="0"/>
            </a:endParaRPr>
          </a:p>
        </p:txBody>
      </p:sp>
      <p:sp>
        <p:nvSpPr>
          <p:cNvPr id="5" name="Rectangle 4"/>
          <p:cNvSpPr/>
          <p:nvPr/>
        </p:nvSpPr>
        <p:spPr>
          <a:xfrm>
            <a:off x="838200" y="4373127"/>
            <a:ext cx="10310446" cy="2954655"/>
          </a:xfrm>
          <a:prstGeom prst="rect">
            <a:avLst/>
          </a:prstGeom>
        </p:spPr>
        <p:txBody>
          <a:bodyPr wrap="square">
            <a:spAutoFit/>
          </a:bodyPr>
          <a:lstStyle/>
          <a:p>
            <a:pPr marL="342900" indent="-342900" fontAlgn="base">
              <a:buFont typeface="Arial" panose="020B0604020202020204" pitchFamily="34" charset="0"/>
              <a:buChar char="•"/>
            </a:pPr>
            <a:r>
              <a:rPr lang="en-US" sz="2400" dirty="0"/>
              <a:t>Web scraping is an automatic method to obtain large amounts of data from websites. Most of this data is unstructured data in an HTML format which is then converted into structured data in a spreadsheet or a database so that it can be used in various applications</a:t>
            </a:r>
            <a:r>
              <a:rPr lang="en-US" sz="2400" dirty="0" smtClean="0"/>
              <a:t>.</a:t>
            </a:r>
          </a:p>
          <a:p>
            <a:pPr marL="342900" indent="-342900" fontAlgn="base">
              <a:buFont typeface="Arial" panose="020B0604020202020204" pitchFamily="34" charset="0"/>
              <a:buChar char="•"/>
            </a:pPr>
            <a:r>
              <a:rPr lang="en-US" sz="2400" dirty="0"/>
              <a:t>Web Scrapping used for: </a:t>
            </a:r>
            <a:r>
              <a:rPr lang="en-IN" sz="2400" dirty="0"/>
              <a:t>1. Price Monitoring 2. Market Research 3. News Monitoring</a:t>
            </a:r>
            <a:r>
              <a:rPr lang="en-US" sz="2400" dirty="0"/>
              <a:t/>
            </a:r>
            <a:br>
              <a:rPr lang="en-US" sz="2400" dirty="0"/>
            </a:br>
            <a:endParaRPr lang="en-IN" sz="2400" dirty="0"/>
          </a:p>
          <a:p>
            <a:pPr fontAlgn="base"/>
            <a:endParaRPr lang="en-US" dirty="0"/>
          </a:p>
        </p:txBody>
      </p:sp>
    </p:spTree>
    <p:extLst>
      <p:ext uri="{BB962C8B-B14F-4D97-AF65-F5344CB8AC3E}">
        <p14:creationId xmlns:p14="http://schemas.microsoft.com/office/powerpoint/2010/main" val="26744325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5400" dirty="0" smtClean="0">
                <a:latin typeface="Arial Black" panose="020B0A04020102020204" pitchFamily="34" charset="0"/>
              </a:rPr>
              <a:t>THE DATA ANALYSIS PROCESS</a:t>
            </a:r>
            <a:endParaRPr lang="en-IN" sz="5400" dirty="0">
              <a:latin typeface="Arial Black" panose="020B0A04020102020204" pitchFamily="34"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35972"/>
            <a:ext cx="9777761" cy="4052953"/>
          </a:xfrm>
        </p:spPr>
      </p:pic>
    </p:spTree>
    <p:extLst>
      <p:ext uri="{BB962C8B-B14F-4D97-AF65-F5344CB8AC3E}">
        <p14:creationId xmlns:p14="http://schemas.microsoft.com/office/powerpoint/2010/main" val="35538778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62CC75-9420-47CB-84DD-90A2CE09539F}"/>
              </a:ext>
            </a:extLst>
          </p:cNvPr>
          <p:cNvSpPr>
            <a:spLocks noGrp="1"/>
          </p:cNvSpPr>
          <p:nvPr>
            <p:ph type="ctrTitle"/>
          </p:nvPr>
        </p:nvSpPr>
        <p:spPr>
          <a:xfrm>
            <a:off x="814042" y="223024"/>
            <a:ext cx="9337286" cy="2475570"/>
          </a:xfrm>
        </p:spPr>
        <p:txBody>
          <a:bodyPr>
            <a:normAutofit fontScale="90000"/>
          </a:bodyPr>
          <a:lstStyle/>
          <a:p>
            <a:r>
              <a:rPr lang="en-US" dirty="0" smtClean="0"/>
              <a:t/>
            </a:r>
            <a:br>
              <a:rPr lang="en-US" dirty="0" smtClean="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a:t/>
            </a:r>
            <a:br>
              <a:rPr lang="en-US" dirty="0"/>
            </a:br>
            <a:r>
              <a:rPr lang="en-US" dirty="0" smtClean="0"/>
              <a:t/>
            </a:r>
            <a:br>
              <a:rPr lang="en-US" dirty="0" smtClean="0"/>
            </a:br>
            <a:r>
              <a:rPr lang="en-US" dirty="0" smtClean="0">
                <a:latin typeface="Arial Black" panose="020B0A04020102020204" pitchFamily="34" charset="0"/>
              </a:rPr>
              <a:t>FIRST </a:t>
            </a:r>
            <a:r>
              <a:rPr lang="en-US" dirty="0">
                <a:latin typeface="Arial Black" panose="020B0A04020102020204" pitchFamily="34" charset="0"/>
              </a:rPr>
              <a:t>HAND / SECOND </a:t>
            </a:r>
            <a:r>
              <a:rPr lang="en-US" dirty="0" smtClean="0">
                <a:latin typeface="Arial Black" panose="020B0A04020102020204" pitchFamily="34" charset="0"/>
              </a:rPr>
              <a:t>HAND </a:t>
            </a:r>
            <a:r>
              <a:rPr lang="en-US" dirty="0">
                <a:latin typeface="Arial Black" panose="020B0A04020102020204" pitchFamily="34" charset="0"/>
              </a:rPr>
              <a:t>CARS </a:t>
            </a:r>
            <a:br>
              <a:rPr lang="en-US" dirty="0">
                <a:latin typeface="Arial Black" panose="020B0A04020102020204" pitchFamily="34" charset="0"/>
              </a:rPr>
            </a:br>
            <a:endParaRPr lang="en-IN" dirty="0">
              <a:latin typeface="Arial Black" panose="020B0A04020102020204" pitchFamily="34" charset="0"/>
            </a:endParaRPr>
          </a:p>
        </p:txBody>
      </p:sp>
      <p:sp>
        <p:nvSpPr>
          <p:cNvPr id="6" name="Rectangle 5"/>
          <p:cNvSpPr/>
          <p:nvPr/>
        </p:nvSpPr>
        <p:spPr>
          <a:xfrm>
            <a:off x="1248937" y="1460809"/>
            <a:ext cx="9879979" cy="6370975"/>
          </a:xfrm>
          <a:prstGeom prst="rect">
            <a:avLst/>
          </a:prstGeom>
        </p:spPr>
        <p:txBody>
          <a:bodyPr wrap="square">
            <a:spAutoFit/>
          </a:bodyPr>
          <a:lstStyle/>
          <a:p>
            <a:r>
              <a:rPr lang="en-IN" dirty="0" smtClean="0"/>
              <a:t>                                                   </a:t>
            </a:r>
          </a:p>
          <a:p>
            <a:endParaRPr lang="en-IN" dirty="0"/>
          </a:p>
          <a:p>
            <a:endParaRPr lang="en-IN" dirty="0" smtClean="0"/>
          </a:p>
          <a:p>
            <a:r>
              <a:rPr lang="en-IN" sz="2400" b="1" dirty="0" smtClean="0"/>
              <a:t>SUB TITLE :-</a:t>
            </a:r>
          </a:p>
          <a:p>
            <a:pPr marL="285750" indent="-285750">
              <a:buFont typeface="Wingdings" panose="05000000000000000000" pitchFamily="2" charset="2"/>
              <a:buChar char="§"/>
            </a:pPr>
            <a:r>
              <a:rPr lang="en-IN" sz="2400" dirty="0" smtClean="0"/>
              <a:t>URL</a:t>
            </a:r>
          </a:p>
          <a:p>
            <a:pPr marL="285750" indent="-285750">
              <a:buFont typeface="Wingdings" panose="05000000000000000000" pitchFamily="2" charset="2"/>
              <a:buChar char="§"/>
            </a:pPr>
            <a:r>
              <a:rPr lang="en-IN" sz="2400" dirty="0" smtClean="0"/>
              <a:t>Problem Statement</a:t>
            </a:r>
          </a:p>
          <a:p>
            <a:pPr marL="285750" indent="-285750">
              <a:buFont typeface="Wingdings" panose="05000000000000000000" pitchFamily="2" charset="2"/>
              <a:buChar char="§"/>
            </a:pPr>
            <a:r>
              <a:rPr lang="en-IN" sz="2400" dirty="0" smtClean="0"/>
              <a:t>Extract the Data</a:t>
            </a:r>
          </a:p>
          <a:p>
            <a:pPr marL="285750" indent="-285750">
              <a:buFont typeface="Wingdings" panose="05000000000000000000" pitchFamily="2" charset="2"/>
              <a:buChar char="§"/>
            </a:pPr>
            <a:r>
              <a:rPr lang="en-IN" sz="2400" dirty="0" smtClean="0"/>
              <a:t>Data Frame</a:t>
            </a:r>
          </a:p>
          <a:p>
            <a:pPr marL="285750" indent="-285750">
              <a:buFont typeface="Wingdings" panose="05000000000000000000" pitchFamily="2" charset="2"/>
              <a:buChar char="§"/>
            </a:pPr>
            <a:r>
              <a:rPr lang="en-IN" sz="2400" dirty="0"/>
              <a:t>Export into .csv </a:t>
            </a:r>
            <a:r>
              <a:rPr lang="en-IN" sz="2400" dirty="0" smtClean="0"/>
              <a:t>format</a:t>
            </a:r>
          </a:p>
          <a:p>
            <a:pPr marL="285750" indent="-285750">
              <a:buFont typeface="Wingdings" panose="05000000000000000000" pitchFamily="2" charset="2"/>
              <a:buChar char="§"/>
            </a:pPr>
            <a:r>
              <a:rPr lang="en-IN" sz="2400" dirty="0"/>
              <a:t>Read CSV </a:t>
            </a:r>
            <a:r>
              <a:rPr lang="en-IN" sz="2400" dirty="0" smtClean="0"/>
              <a:t>File</a:t>
            </a:r>
          </a:p>
          <a:p>
            <a:pPr marL="285750" indent="-285750">
              <a:buFont typeface="Wingdings" panose="05000000000000000000" pitchFamily="2" charset="2"/>
              <a:buChar char="§"/>
            </a:pPr>
            <a:r>
              <a:rPr lang="en-IN" sz="2400" dirty="0"/>
              <a:t>Clean the </a:t>
            </a:r>
            <a:r>
              <a:rPr lang="en-IN" sz="2400" dirty="0" smtClean="0"/>
              <a:t>Data</a:t>
            </a:r>
          </a:p>
          <a:p>
            <a:pPr marL="285750" indent="-285750">
              <a:buFont typeface="Wingdings" panose="05000000000000000000" pitchFamily="2" charset="2"/>
              <a:buChar char="§"/>
            </a:pPr>
            <a:r>
              <a:rPr lang="en-US" sz="2400" dirty="0"/>
              <a:t>Data Analysis and Visualization (EDA</a:t>
            </a:r>
            <a:r>
              <a:rPr lang="en-US" sz="2400" dirty="0" smtClean="0"/>
              <a:t>)</a:t>
            </a:r>
          </a:p>
          <a:p>
            <a:r>
              <a:rPr lang="en-US" sz="2400" dirty="0"/>
              <a:t>   </a:t>
            </a:r>
            <a:r>
              <a:rPr lang="en-US" sz="2400" dirty="0" smtClean="0"/>
              <a:t>    1) Uni-variate Analysis</a:t>
            </a:r>
          </a:p>
          <a:p>
            <a:r>
              <a:rPr lang="en-US" sz="2400" dirty="0" smtClean="0"/>
              <a:t>       2) </a:t>
            </a:r>
            <a:r>
              <a:rPr lang="en-US" sz="2400" dirty="0" smtClean="0"/>
              <a:t>Bi-</a:t>
            </a:r>
            <a:r>
              <a:rPr lang="en-US" sz="2400" dirty="0" smtClean="0"/>
              <a:t>V</a:t>
            </a:r>
            <a:r>
              <a:rPr lang="en-US" sz="2400" dirty="0" smtClean="0"/>
              <a:t>ariate </a:t>
            </a:r>
            <a:r>
              <a:rPr lang="en-US" sz="2400" dirty="0" smtClean="0"/>
              <a:t>Analysis/Multivariate</a:t>
            </a:r>
          </a:p>
          <a:p>
            <a:pPr marL="285750" indent="-285750">
              <a:buFont typeface="Wingdings" panose="05000000000000000000" pitchFamily="2" charset="2"/>
              <a:buChar char="§"/>
            </a:pPr>
            <a:r>
              <a:rPr lang="en-US" sz="2400" dirty="0" smtClean="0"/>
              <a:t>Conclusion   </a:t>
            </a:r>
            <a:endParaRPr lang="en-IN" sz="2400" dirty="0" smtClean="0"/>
          </a:p>
          <a:p>
            <a:endParaRPr lang="en-IN" sz="2400" dirty="0" smtClean="0"/>
          </a:p>
          <a:p>
            <a:endParaRPr lang="en-IN" sz="2400" dirty="0" smtClean="0"/>
          </a:p>
          <a:p>
            <a:endParaRPr lang="en-IN" dirty="0"/>
          </a:p>
        </p:txBody>
      </p:sp>
    </p:spTree>
    <p:extLst>
      <p:ext uri="{BB962C8B-B14F-4D97-AF65-F5344CB8AC3E}">
        <p14:creationId xmlns:p14="http://schemas.microsoft.com/office/powerpoint/2010/main" val="8982421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5400" dirty="0" smtClean="0">
                <a:latin typeface="Arial Black" panose="020B0A04020102020204" pitchFamily="34" charset="0"/>
              </a:rPr>
              <a:t>DATA COLLECTION</a:t>
            </a:r>
            <a:endParaRPr lang="en-IN" sz="5400" dirty="0">
              <a:latin typeface="Arial Black" panose="020B0A04020102020204" pitchFamily="34" charset="0"/>
            </a:endParaRPr>
          </a:p>
        </p:txBody>
      </p:sp>
      <p:sp>
        <p:nvSpPr>
          <p:cNvPr id="3" name="Content Placeholder 2"/>
          <p:cNvSpPr>
            <a:spLocks noGrp="1"/>
          </p:cNvSpPr>
          <p:nvPr>
            <p:ph idx="1"/>
          </p:nvPr>
        </p:nvSpPr>
        <p:spPr>
          <a:xfrm>
            <a:off x="3200400" y="1881380"/>
            <a:ext cx="8653346" cy="4351338"/>
          </a:xfrm>
        </p:spPr>
        <p:txBody>
          <a:bodyPr>
            <a:normAutofit/>
          </a:bodyPr>
          <a:lstStyle/>
          <a:p>
            <a:r>
              <a:rPr lang="en-US" sz="2400" dirty="0"/>
              <a:t>“</a:t>
            </a:r>
            <a:r>
              <a:rPr lang="en-US" sz="2400" dirty="0">
                <a:hlinkClick r:id="rId2" tooltip="What is data"/>
              </a:rPr>
              <a:t>What is data</a:t>
            </a:r>
            <a:r>
              <a:rPr lang="en-US" sz="2400" dirty="0"/>
              <a:t>?” The abridged answer is, data is various kinds of information formatted in a particular way. Therefore, data collection is the process of gathering, measuring, and analyzing accurate data from a variety of relevant sources to find answers to research problems, answer questions, evaluate outcomes, and forecast trends and </a:t>
            </a:r>
            <a:r>
              <a:rPr lang="en-US" sz="2400" dirty="0" smtClean="0"/>
              <a:t>probabilities</a:t>
            </a:r>
          </a:p>
          <a:p>
            <a:r>
              <a:rPr lang="en-US" sz="2400" dirty="0"/>
              <a:t>Data collection is the process of gathering and measuring information on targeted variables in an established system, which then enables one to answer relevant questions and evaluate outcomes. Data collection is a research component in all study fields, including physical and social </a:t>
            </a:r>
            <a:r>
              <a:rPr lang="en-US" sz="2400" dirty="0" smtClean="0"/>
              <a:t>sciences.</a:t>
            </a:r>
            <a:endParaRPr lang="en-IN" sz="2400"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880" y="1690688"/>
            <a:ext cx="2964520" cy="2223390"/>
          </a:xfrm>
          <a:prstGeom prst="rect">
            <a:avLst/>
          </a:prstGeom>
        </p:spPr>
      </p:pic>
    </p:spTree>
    <p:extLst>
      <p:ext uri="{BB962C8B-B14F-4D97-AF65-F5344CB8AC3E}">
        <p14:creationId xmlns:p14="http://schemas.microsoft.com/office/powerpoint/2010/main" val="2679302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82062" y="937846"/>
            <a:ext cx="11887200" cy="5322277"/>
          </a:xfrm>
          <a:prstGeom prst="rect">
            <a:avLst/>
          </a:prstGeom>
        </p:spPr>
      </p:pic>
      <p:sp>
        <p:nvSpPr>
          <p:cNvPr id="7" name="Rectangle 6"/>
          <p:cNvSpPr/>
          <p:nvPr/>
        </p:nvSpPr>
        <p:spPr>
          <a:xfrm>
            <a:off x="195071" y="257128"/>
            <a:ext cx="11903143" cy="461665"/>
          </a:xfrm>
          <a:prstGeom prst="rect">
            <a:avLst/>
          </a:prstGeom>
        </p:spPr>
        <p:txBody>
          <a:bodyPr wrap="square">
            <a:spAutoFit/>
          </a:bodyPr>
          <a:lstStyle/>
          <a:p>
            <a:r>
              <a:rPr lang="en-IN" sz="2400" b="1" dirty="0"/>
              <a:t>URL</a:t>
            </a:r>
            <a:r>
              <a:rPr lang="en-IN" sz="2400" dirty="0"/>
              <a:t>=</a:t>
            </a:r>
            <a:r>
              <a:rPr lang="en-IN" sz="2400" dirty="0">
                <a:hlinkClick r:id="rId3"/>
              </a:rPr>
              <a:t>https://www.cartrade.com/buy-used-cars/?gcc=1#city=10&amp;sc=-1&amp;so=-1&amp;pn=1</a:t>
            </a:r>
            <a:r>
              <a:rPr lang="en-IN" sz="2400" dirty="0"/>
              <a:t>  </a:t>
            </a:r>
          </a:p>
        </p:txBody>
      </p:sp>
    </p:spTree>
    <p:extLst>
      <p:ext uri="{BB962C8B-B14F-4D97-AF65-F5344CB8AC3E}">
        <p14:creationId xmlns:p14="http://schemas.microsoft.com/office/powerpoint/2010/main" val="22270566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7761" y="201816"/>
            <a:ext cx="11787498" cy="5964809"/>
          </a:xfrm>
        </p:spPr>
        <p:txBody>
          <a:bodyPr>
            <a:normAutofit/>
          </a:bodyPr>
          <a:lstStyle/>
          <a:p>
            <a:pPr marL="0" indent="0">
              <a:buNone/>
            </a:pPr>
            <a:r>
              <a:rPr lang="en-IN" sz="2800" dirty="0" smtClean="0"/>
              <a:t> </a:t>
            </a:r>
            <a:endParaRPr lang="en-US" sz="4000" b="1" dirty="0" smtClean="0"/>
          </a:p>
          <a:p>
            <a:r>
              <a:rPr lang="en-US" sz="5400" b="1" dirty="0" smtClean="0"/>
              <a:t> Problem </a:t>
            </a:r>
            <a:r>
              <a:rPr lang="en-US" sz="5400" b="1" dirty="0"/>
              <a:t>Statement</a:t>
            </a:r>
            <a:r>
              <a:rPr lang="en-US" sz="5400" b="1" dirty="0" smtClean="0"/>
              <a:t>:-</a:t>
            </a:r>
          </a:p>
          <a:p>
            <a:pPr marL="0" indent="0">
              <a:buNone/>
            </a:pPr>
            <a:r>
              <a:rPr lang="en-US" dirty="0"/>
              <a:t> </a:t>
            </a:r>
            <a:r>
              <a:rPr lang="en-US" dirty="0" smtClean="0"/>
              <a:t>  1) Analayzing </a:t>
            </a:r>
            <a:r>
              <a:rPr lang="en-US" dirty="0"/>
              <a:t>Selling Price of used </a:t>
            </a:r>
            <a:r>
              <a:rPr lang="en-US" dirty="0" smtClean="0"/>
              <a:t>Cars.</a:t>
            </a:r>
          </a:p>
          <a:p>
            <a:pPr marL="0" indent="0">
              <a:buNone/>
            </a:pPr>
            <a:r>
              <a:rPr lang="en-US" dirty="0" smtClean="0"/>
              <a:t>   2) Comparison Of Cost Of Cars Vs EMI Of Car Price.</a:t>
            </a:r>
          </a:p>
          <a:p>
            <a:pPr marL="0" indent="0">
              <a:buNone/>
            </a:pPr>
            <a:r>
              <a:rPr lang="en-US" dirty="0"/>
              <a:t> </a:t>
            </a:r>
            <a:r>
              <a:rPr lang="en-US" dirty="0" smtClean="0"/>
              <a:t>  3) Analayzing </a:t>
            </a:r>
            <a:r>
              <a:rPr lang="en-US" dirty="0"/>
              <a:t>Average Car Prize For Data </a:t>
            </a:r>
            <a:r>
              <a:rPr lang="en-US" dirty="0" smtClean="0"/>
              <a:t>Benchmarking.</a:t>
            </a:r>
          </a:p>
          <a:p>
            <a:pPr marL="0" indent="0">
              <a:buNone/>
            </a:pPr>
            <a:r>
              <a:rPr lang="en-US" dirty="0"/>
              <a:t> </a:t>
            </a:r>
            <a:r>
              <a:rPr lang="en-US" dirty="0" smtClean="0"/>
              <a:t>  4) Extra </a:t>
            </a:r>
            <a:r>
              <a:rPr lang="en-US" dirty="0"/>
              <a:t>Features Of Car That Improve </a:t>
            </a:r>
            <a:r>
              <a:rPr lang="en-US" dirty="0" smtClean="0"/>
              <a:t>Scalability.</a:t>
            </a:r>
          </a:p>
          <a:p>
            <a:pPr marL="0" indent="0">
              <a:buNone/>
            </a:pPr>
            <a:r>
              <a:rPr lang="en-US" dirty="0" smtClean="0"/>
              <a:t>   5) Specific Models Of Cars In High Demand.</a:t>
            </a:r>
          </a:p>
          <a:p>
            <a:pPr marL="0" indent="0">
              <a:buNone/>
            </a:pPr>
            <a:endParaRPr lang="en-US" dirty="0"/>
          </a:p>
          <a:p>
            <a:pPr marL="0" indent="0">
              <a:buNone/>
            </a:pPr>
            <a:endParaRPr lang="en-US" dirty="0"/>
          </a:p>
          <a:p>
            <a:endParaRPr lang="en-IN"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13076" y="743843"/>
            <a:ext cx="1950720" cy="2981613"/>
          </a:xfrm>
          <a:prstGeom prst="rect">
            <a:avLst/>
          </a:prstGeom>
        </p:spPr>
      </p:pic>
    </p:spTree>
    <p:extLst>
      <p:ext uri="{BB962C8B-B14F-4D97-AF65-F5344CB8AC3E}">
        <p14:creationId xmlns:p14="http://schemas.microsoft.com/office/powerpoint/2010/main" val="36275919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1814</TotalTime>
  <Words>1846</Words>
  <Application>Microsoft Office PowerPoint</Application>
  <PresentationFormat>Widescreen</PresentationFormat>
  <Paragraphs>135</Paragraphs>
  <Slides>34</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34</vt:i4>
      </vt:variant>
    </vt:vector>
  </HeadingPairs>
  <TitlesOfParts>
    <vt:vector size="44" baseType="lpstr">
      <vt:lpstr>Arial</vt:lpstr>
      <vt:lpstr>Arial</vt:lpstr>
      <vt:lpstr>Arial Black</vt:lpstr>
      <vt:lpstr>Arial Rounded MT Bold</vt:lpstr>
      <vt:lpstr>Calibri</vt:lpstr>
      <vt:lpstr>Calibri Light</vt:lpstr>
      <vt:lpstr>Helvetica Neue</vt:lpstr>
      <vt:lpstr>Libre Baskerville</vt:lpstr>
      <vt:lpstr>Wingdings</vt:lpstr>
      <vt:lpstr>Office Theme</vt:lpstr>
      <vt:lpstr>PowerPoint Presentation</vt:lpstr>
      <vt:lpstr>Name: Anuja S. Raktate Email: anujaraktate2000@gmail.com Education: Msc(Mathematics)(2022)</vt:lpstr>
      <vt:lpstr> Web Scraping         And  EDA Project   </vt:lpstr>
      <vt:lpstr>Why we want to learn Data Science?</vt:lpstr>
      <vt:lpstr>THE DATA ANALYSIS PROCESS</vt:lpstr>
      <vt:lpstr>             FIRST HAND / SECOND HAND CARS  </vt:lpstr>
      <vt:lpstr>DATA COLLECTION</vt:lpstr>
      <vt:lpstr>PowerPoint Presentation</vt:lpstr>
      <vt:lpstr>PowerPoint Presentation</vt:lpstr>
      <vt:lpstr>PowerPoint Presentation</vt:lpstr>
      <vt:lpstr>PowerPoint Presentation</vt:lpstr>
      <vt:lpstr>Steps involved in the process of cleaning the Data 1) Remove all special characters</vt:lpstr>
      <vt:lpstr>3) Cleaning / Filling Missing Data Replace Nan with a Scalar Value</vt:lpstr>
      <vt:lpstr>6)Converting Datatypes into Required Types</vt:lpstr>
      <vt:lpstr>Final Data(Cleaned Data)</vt:lpstr>
      <vt:lpstr>PowerPoint Presentation</vt:lpstr>
      <vt:lpstr>PowerPoint Presentation</vt:lpstr>
      <vt:lpstr>PowerPoint Presentation</vt:lpstr>
      <vt:lpstr>PowerPoint Presentation</vt:lpstr>
      <vt:lpstr>Describe()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Groupby function for Fuel Type and its Cost for Maximum.</vt:lpstr>
      <vt:lpstr>Pivot Table:</vt:lpstr>
      <vt:lpstr>Pairplot:</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Raghu Ram Aduri</dc:creator>
  <cp:lastModifiedBy>DELL</cp:lastModifiedBy>
  <cp:revision>78</cp:revision>
  <dcterms:created xsi:type="dcterms:W3CDTF">2021-02-16T05:19:01Z</dcterms:created>
  <dcterms:modified xsi:type="dcterms:W3CDTF">2022-10-20T09:38:59Z</dcterms:modified>
</cp:coreProperties>
</file>

<file path=docProps/thumbnail.jpeg>
</file>